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fr-FR"/>
    </a:defPPr>
    <a:lvl1pPr marL="0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1pPr>
    <a:lvl2pPr marL="646651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2pPr>
    <a:lvl3pPr marL="1293303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3pPr>
    <a:lvl4pPr marL="1939953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4pPr>
    <a:lvl5pPr marL="2586606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5pPr>
    <a:lvl6pPr marL="3233256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6pPr>
    <a:lvl7pPr marL="3879907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7pPr>
    <a:lvl8pPr marL="4526558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8pPr>
    <a:lvl9pPr marL="5173210" algn="l" defTabSz="1293303" rtl="0" eaLnBrk="1" latinLnBrk="0" hangingPunct="1">
      <a:defRPr sz="254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B8CE"/>
    <a:srgbClr val="EC6553"/>
    <a:srgbClr val="2F44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4"/>
    <p:restoredTop sz="94652"/>
  </p:normalViewPr>
  <p:slideViewPr>
    <p:cSldViewPr snapToGrid="0">
      <p:cViewPr>
        <p:scale>
          <a:sx n="50" d="100"/>
          <a:sy n="50" d="100"/>
        </p:scale>
        <p:origin x="5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93303" rtl="0" eaLnBrk="1" latinLnBrk="0" hangingPunct="1">
      <a:defRPr sz="1697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6222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23233" indent="-323233" algn="l">
        <a:lnSpc>
          <a:spcPct val="90000"/>
        </a:lnSpc>
        <a:spcBef>
          <a:spcPts val="1414"/>
        </a:spcBef>
        <a:buChar char="•"/>
        <a:defRPr sz="3959">
          <a:solidFill>
            <a:schemeClr val="tx1"/>
          </a:solidFill>
          <a:latin typeface="+mn-lt"/>
          <a:ea typeface="+mn-lt"/>
          <a:cs typeface="+mn-lt"/>
        </a:defRPr>
      </a:lvl1pPr>
      <a:lvl2pPr marL="969703" indent="-323233" algn="l">
        <a:lnSpc>
          <a:spcPct val="90000"/>
        </a:lnSpc>
        <a:spcBef>
          <a:spcPts val="707"/>
        </a:spcBef>
        <a:buChar char="•"/>
        <a:defRPr sz="3394">
          <a:solidFill>
            <a:schemeClr val="tx1"/>
          </a:solidFill>
          <a:latin typeface="+mn-lt"/>
          <a:ea typeface="+mn-lt"/>
          <a:cs typeface="+mn-lt"/>
        </a:defRPr>
      </a:lvl2pPr>
      <a:lvl3pPr marL="1616171" indent="-323233" algn="l">
        <a:lnSpc>
          <a:spcPct val="90000"/>
        </a:lnSpc>
        <a:spcBef>
          <a:spcPts val="707"/>
        </a:spcBef>
        <a:buChar char="•"/>
        <a:defRPr sz="2828">
          <a:solidFill>
            <a:schemeClr val="tx1"/>
          </a:solidFill>
          <a:latin typeface="+mn-lt"/>
          <a:ea typeface="+mn-lt"/>
          <a:cs typeface="+mn-lt"/>
        </a:defRPr>
      </a:lvl3pPr>
      <a:lvl4pPr marL="2262639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4pPr>
      <a:lvl5pPr marL="2909108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5pPr>
      <a:lvl6pPr marL="3555575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6pPr>
      <a:lvl7pPr marL="4202045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7pPr>
      <a:lvl8pPr marL="4848513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8pPr>
      <a:lvl9pPr marL="5494982" indent="-323233" algn="l">
        <a:lnSpc>
          <a:spcPct val="90000"/>
        </a:lnSpc>
        <a:spcBef>
          <a:spcPts val="707"/>
        </a:spcBef>
        <a:buChar char="•"/>
        <a:defRPr sz="2545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1pPr>
      <a:lvl2pPr marL="646468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2pPr>
      <a:lvl3pPr marL="1292938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3pPr>
      <a:lvl4pPr marL="1939404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4pPr>
      <a:lvl5pPr marL="2585874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5pPr>
      <a:lvl6pPr marL="3232342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6pPr>
      <a:lvl7pPr marL="3878810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7pPr>
      <a:lvl8pPr marL="4525279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8pPr>
      <a:lvl9pPr marL="5171746" algn="l">
        <a:buNone/>
        <a:defRPr sz="2545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institution-strip">
            <a:extLst>
              <a:ext uri="{FF2B5EF4-FFF2-40B4-BE49-F238E27FC236}">
                <a16:creationId xmlns:a16="http://schemas.microsoft.com/office/drawing/2014/main" id="{83023D44-2564-4248-9524-C38A665A6EB9}"/>
              </a:ext>
            </a:extLst>
          </p:cNvPr>
          <p:cNvSpPr>
            <a:spLocks noGrp="1"/>
          </p:cNvSpPr>
          <p:nvPr/>
        </p:nvSpPr>
        <p:spPr>
          <a:xfrm>
            <a:off x="12173" y="0"/>
            <a:ext cx="30250866" cy="2559067"/>
          </a:xfrm>
          <a:prstGeom prst="rect">
            <a:avLst/>
          </a:prstGeom>
          <a:solidFill>
            <a:srgbClr val="2F4486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2" name="event-brand">
            <a:extLst>
              <a:ext uri="{FF2B5EF4-FFF2-40B4-BE49-F238E27FC236}">
                <a16:creationId xmlns:a16="http://schemas.microsoft.com/office/drawing/2014/main" id="{F7725CB1-9119-4816-BDFF-7CF9F5E44651}"/>
              </a:ext>
            </a:extLst>
          </p:cNvPr>
          <p:cNvSpPr>
            <a:spLocks noGrp="1"/>
          </p:cNvSpPr>
          <p:nvPr/>
        </p:nvSpPr>
        <p:spPr>
          <a:xfrm>
            <a:off x="1251300" y="592626"/>
            <a:ext cx="8754703" cy="727314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FFFFFF"/>
                </a:solidFill>
              </a:defRPr>
            </a:pPr>
            <a:r>
              <a:rPr sz="3606" b="1">
                <a:solidFill>
                  <a:srgbClr val="FFFFFF"/>
                </a:solidFill>
              </a:rPr>
              <a:t>DAUPHINE DIGITAL DAYS 2026</a:t>
            </a:r>
          </a:p>
        </p:txBody>
      </p:sp>
      <p:sp>
        <p:nvSpPr>
          <p:cNvPr id="3" name="institution-guidance">
            <a:extLst>
              <a:ext uri="{FF2B5EF4-FFF2-40B4-BE49-F238E27FC236}">
                <a16:creationId xmlns:a16="http://schemas.microsoft.com/office/drawing/2014/main" id="{FF60CF12-CCF6-43A8-B963-E8E493AC4F71}"/>
              </a:ext>
            </a:extLst>
          </p:cNvPr>
          <p:cNvSpPr>
            <a:spLocks noGrp="1"/>
          </p:cNvSpPr>
          <p:nvPr/>
        </p:nvSpPr>
        <p:spPr>
          <a:xfrm>
            <a:off x="1251300" y="1508503"/>
            <a:ext cx="11852521" cy="45793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500" b="1">
                <a:solidFill>
                  <a:srgbClr val="42C7E8"/>
                </a:solidFill>
              </a:defRPr>
            </a:pPr>
            <a:r>
              <a:rPr sz="2121" b="1" dirty="0">
                <a:solidFill>
                  <a:srgbClr val="28B8CE"/>
                </a:solidFill>
              </a:rPr>
              <a:t>ÉTABLISSEMENT · ÉCOLE DOCTORALE · LABORATOIRE · TUTELLES</a:t>
            </a:r>
          </a:p>
        </p:txBody>
      </p:sp>
      <p:sp>
        <p:nvSpPr>
          <p:cNvPr id="4" name="logo-1">
            <a:extLst>
              <a:ext uri="{FF2B5EF4-FFF2-40B4-BE49-F238E27FC236}">
                <a16:creationId xmlns:a16="http://schemas.microsoft.com/office/drawing/2014/main" id="{FF30BEE1-FE1D-4125-A46D-45A6EC578C19}"/>
              </a:ext>
            </a:extLst>
          </p:cNvPr>
          <p:cNvSpPr>
            <a:spLocks noGrp="1"/>
          </p:cNvSpPr>
          <p:nvPr/>
        </p:nvSpPr>
        <p:spPr>
          <a:xfrm>
            <a:off x="17198330" y="565689"/>
            <a:ext cx="1993378" cy="1266065"/>
          </a:xfrm>
          <a:prstGeom prst="roundRect">
            <a:avLst>
              <a:gd name="adj" fmla="val 12766"/>
            </a:avLst>
          </a:prstGeom>
          <a:solidFill>
            <a:srgbClr val="FFFFFF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5" name="logo-text-1">
            <a:extLst>
              <a:ext uri="{FF2B5EF4-FFF2-40B4-BE49-F238E27FC236}">
                <a16:creationId xmlns:a16="http://schemas.microsoft.com/office/drawing/2014/main" id="{1205DD6D-37A9-4C5E-9E8C-D846C71F89EE}"/>
              </a:ext>
            </a:extLst>
          </p:cNvPr>
          <p:cNvSpPr>
            <a:spLocks noGrp="1"/>
          </p:cNvSpPr>
          <p:nvPr/>
        </p:nvSpPr>
        <p:spPr>
          <a:xfrm>
            <a:off x="17198330" y="969754"/>
            <a:ext cx="1993378" cy="4040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5F6B7A"/>
                </a:solidFill>
              </a:defRPr>
            </a:pPr>
            <a:r>
              <a:rPr sz="1909" b="1" dirty="0">
                <a:solidFill>
                  <a:srgbClr val="5F6B7A"/>
                </a:solidFill>
              </a:rPr>
              <a:t>LOGO </a:t>
            </a:r>
            <a:br>
              <a:rPr lang="fr-FR" sz="1909" b="1" dirty="0">
                <a:solidFill>
                  <a:srgbClr val="5F6B7A"/>
                </a:solidFill>
              </a:rPr>
            </a:br>
            <a:r>
              <a:rPr lang="fr-FR" sz="1909" b="1" dirty="0">
                <a:solidFill>
                  <a:srgbClr val="5F6B7A"/>
                </a:solidFill>
              </a:rPr>
              <a:t>Tutelle </a:t>
            </a:r>
            <a:r>
              <a:rPr sz="1909" b="1" dirty="0">
                <a:solidFill>
                  <a:srgbClr val="5F6B7A"/>
                </a:solidFill>
              </a:rPr>
              <a:t>1</a:t>
            </a:r>
          </a:p>
        </p:txBody>
      </p:sp>
      <p:sp>
        <p:nvSpPr>
          <p:cNvPr id="6" name="logo-2">
            <a:extLst>
              <a:ext uri="{FF2B5EF4-FFF2-40B4-BE49-F238E27FC236}">
                <a16:creationId xmlns:a16="http://schemas.microsoft.com/office/drawing/2014/main" id="{DE07C49D-2B7A-439B-9C90-DBF646F352F4}"/>
              </a:ext>
            </a:extLst>
          </p:cNvPr>
          <p:cNvSpPr>
            <a:spLocks noGrp="1"/>
          </p:cNvSpPr>
          <p:nvPr/>
        </p:nvSpPr>
        <p:spPr>
          <a:xfrm>
            <a:off x="19784334" y="565689"/>
            <a:ext cx="1993378" cy="1266065"/>
          </a:xfrm>
          <a:prstGeom prst="roundRect">
            <a:avLst>
              <a:gd name="adj" fmla="val 12766"/>
            </a:avLst>
          </a:prstGeom>
          <a:solidFill>
            <a:srgbClr val="FFFFFF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7" name="logo-text-2">
            <a:extLst>
              <a:ext uri="{FF2B5EF4-FFF2-40B4-BE49-F238E27FC236}">
                <a16:creationId xmlns:a16="http://schemas.microsoft.com/office/drawing/2014/main" id="{FAD0B03D-91EB-4994-9FD2-489E4D794692}"/>
              </a:ext>
            </a:extLst>
          </p:cNvPr>
          <p:cNvSpPr>
            <a:spLocks noGrp="1"/>
          </p:cNvSpPr>
          <p:nvPr/>
        </p:nvSpPr>
        <p:spPr>
          <a:xfrm>
            <a:off x="19784334" y="969754"/>
            <a:ext cx="1993378" cy="4040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5F6B7A"/>
                </a:solidFill>
              </a:defRPr>
            </a:pPr>
            <a:r>
              <a:rPr sz="1909" b="1" dirty="0">
                <a:solidFill>
                  <a:srgbClr val="5F6B7A"/>
                </a:solidFill>
              </a:rPr>
              <a:t>LOGO </a:t>
            </a:r>
            <a:br>
              <a:rPr lang="fr-FR" sz="1909" b="1" dirty="0">
                <a:solidFill>
                  <a:srgbClr val="5F6B7A"/>
                </a:solidFill>
              </a:rPr>
            </a:br>
            <a:r>
              <a:rPr lang="fr-FR" sz="1909" b="1" dirty="0">
                <a:solidFill>
                  <a:srgbClr val="5F6B7A"/>
                </a:solidFill>
              </a:rPr>
              <a:t>Tutelle </a:t>
            </a:r>
            <a:r>
              <a:rPr sz="1909" b="1" dirty="0">
                <a:solidFill>
                  <a:srgbClr val="5F6B7A"/>
                </a:solidFill>
              </a:rPr>
              <a:t>2</a:t>
            </a:r>
          </a:p>
        </p:txBody>
      </p:sp>
      <p:sp>
        <p:nvSpPr>
          <p:cNvPr id="8" name="logo-3">
            <a:extLst>
              <a:ext uri="{FF2B5EF4-FFF2-40B4-BE49-F238E27FC236}">
                <a16:creationId xmlns:a16="http://schemas.microsoft.com/office/drawing/2014/main" id="{F9E1CA50-2F19-454A-86DA-B27E8A40449F}"/>
              </a:ext>
            </a:extLst>
          </p:cNvPr>
          <p:cNvSpPr>
            <a:spLocks noGrp="1"/>
          </p:cNvSpPr>
          <p:nvPr/>
        </p:nvSpPr>
        <p:spPr>
          <a:xfrm>
            <a:off x="22370339" y="565689"/>
            <a:ext cx="1993378" cy="1266065"/>
          </a:xfrm>
          <a:prstGeom prst="roundRect">
            <a:avLst>
              <a:gd name="adj" fmla="val 12766"/>
            </a:avLst>
          </a:prstGeom>
          <a:solidFill>
            <a:srgbClr val="FFFFFF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9" name="logo-text-3">
            <a:extLst>
              <a:ext uri="{FF2B5EF4-FFF2-40B4-BE49-F238E27FC236}">
                <a16:creationId xmlns:a16="http://schemas.microsoft.com/office/drawing/2014/main" id="{D9E8BF2F-788D-4553-A2E7-6309D63E29D4}"/>
              </a:ext>
            </a:extLst>
          </p:cNvPr>
          <p:cNvSpPr>
            <a:spLocks noGrp="1"/>
          </p:cNvSpPr>
          <p:nvPr/>
        </p:nvSpPr>
        <p:spPr>
          <a:xfrm>
            <a:off x="22370339" y="969754"/>
            <a:ext cx="1993378" cy="4040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350" b="1">
                <a:solidFill>
                  <a:srgbClr val="5F6B7A"/>
                </a:solidFill>
              </a:defRPr>
            </a:pPr>
            <a:r>
              <a:rPr sz="1909" b="1" dirty="0">
                <a:solidFill>
                  <a:srgbClr val="5F6B7A"/>
                </a:solidFill>
              </a:rPr>
              <a:t>LOGO </a:t>
            </a:r>
            <a:br>
              <a:rPr lang="fr-FR" sz="1909" b="1" dirty="0">
                <a:solidFill>
                  <a:srgbClr val="5F6B7A"/>
                </a:solidFill>
              </a:rPr>
            </a:br>
            <a:r>
              <a:rPr lang="fr-FR" sz="1909" b="1" dirty="0">
                <a:solidFill>
                  <a:srgbClr val="5F6B7A"/>
                </a:solidFill>
              </a:rPr>
              <a:t>Tutelle </a:t>
            </a:r>
            <a:r>
              <a:rPr sz="1909" b="1" dirty="0">
                <a:solidFill>
                  <a:srgbClr val="5F6B7A"/>
                </a:solidFill>
              </a:rPr>
              <a:t>3</a:t>
            </a:r>
          </a:p>
        </p:txBody>
      </p:sp>
      <p:sp>
        <p:nvSpPr>
          <p:cNvPr id="12" name="poster-title">
            <a:extLst>
              <a:ext uri="{FF2B5EF4-FFF2-40B4-BE49-F238E27FC236}">
                <a16:creationId xmlns:a16="http://schemas.microsoft.com/office/drawing/2014/main" id="{EACCD2CA-D16A-4CFF-BADB-029A73D54899}"/>
              </a:ext>
            </a:extLst>
          </p:cNvPr>
          <p:cNvSpPr>
            <a:spLocks noGrp="1"/>
          </p:cNvSpPr>
          <p:nvPr/>
        </p:nvSpPr>
        <p:spPr>
          <a:xfrm>
            <a:off x="1251302" y="3259443"/>
            <a:ext cx="27772611" cy="212806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5400" b="1">
                <a:solidFill>
                  <a:srgbClr val="071A3D"/>
                </a:solidFill>
              </a:defRPr>
            </a:pPr>
            <a:r>
              <a:rPr sz="7636" b="1" dirty="0">
                <a:solidFill>
                  <a:srgbClr val="071A3D"/>
                </a:solidFill>
              </a:rPr>
              <a:t>[TITRE DE LA RECHERCHE]</a:t>
            </a:r>
          </a:p>
        </p:txBody>
      </p:sp>
      <p:sp>
        <p:nvSpPr>
          <p:cNvPr id="13" name="author-line">
            <a:extLst>
              <a:ext uri="{FF2B5EF4-FFF2-40B4-BE49-F238E27FC236}">
                <a16:creationId xmlns:a16="http://schemas.microsoft.com/office/drawing/2014/main" id="{F88C37E7-078A-4BEB-A6F7-B334440A3BAD}"/>
              </a:ext>
            </a:extLst>
          </p:cNvPr>
          <p:cNvSpPr>
            <a:spLocks noGrp="1"/>
          </p:cNvSpPr>
          <p:nvPr/>
        </p:nvSpPr>
        <p:spPr>
          <a:xfrm>
            <a:off x="1305177" y="5656886"/>
            <a:ext cx="27664861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100" b="0">
                <a:solidFill>
                  <a:srgbClr val="5F6B7A"/>
                </a:solidFill>
              </a:defRPr>
            </a:pPr>
            <a:r>
              <a:rPr sz="2969" dirty="0">
                <a:solidFill>
                  <a:srgbClr val="5F6B7A"/>
                </a:solidFill>
              </a:rPr>
              <a:t>[</a:t>
            </a:r>
            <a:r>
              <a:rPr sz="2969" dirty="0" err="1">
                <a:solidFill>
                  <a:srgbClr val="5F6B7A"/>
                </a:solidFill>
              </a:rPr>
              <a:t>Prénom</a:t>
            </a:r>
            <a:r>
              <a:rPr sz="2969" dirty="0">
                <a:solidFill>
                  <a:srgbClr val="5F6B7A"/>
                </a:solidFill>
              </a:rPr>
              <a:t> NOM] · </a:t>
            </a:r>
            <a:r>
              <a:rPr sz="2969" dirty="0" err="1">
                <a:solidFill>
                  <a:srgbClr val="5F6B7A"/>
                </a:solidFill>
              </a:rPr>
              <a:t>Doctorat</a:t>
            </a:r>
            <a:r>
              <a:rPr sz="2969" dirty="0">
                <a:solidFill>
                  <a:srgbClr val="5F6B7A"/>
                </a:solidFill>
              </a:rPr>
              <a:t> </a:t>
            </a:r>
            <a:r>
              <a:rPr sz="2969" dirty="0" err="1">
                <a:solidFill>
                  <a:srgbClr val="5F6B7A"/>
                </a:solidFill>
              </a:rPr>
              <a:t>en</a:t>
            </a:r>
            <a:r>
              <a:rPr sz="2969" dirty="0">
                <a:solidFill>
                  <a:srgbClr val="5F6B7A"/>
                </a:solidFill>
              </a:rPr>
              <a:t> [discipline] · Sous la direction de [Nom]</a:t>
            </a:r>
          </a:p>
        </p:txBody>
      </p:sp>
      <p:sp>
        <p:nvSpPr>
          <p:cNvPr id="14" name="rule-92-500">
            <a:extLst>
              <a:ext uri="{FF2B5EF4-FFF2-40B4-BE49-F238E27FC236}">
                <a16:creationId xmlns:a16="http://schemas.microsoft.com/office/drawing/2014/main" id="{F05729E6-3C6D-4869-81BE-9929C076B903}"/>
              </a:ext>
            </a:extLst>
          </p:cNvPr>
          <p:cNvSpPr>
            <a:spLocks noGrp="1"/>
          </p:cNvSpPr>
          <p:nvPr/>
        </p:nvSpPr>
        <p:spPr>
          <a:xfrm>
            <a:off x="1251302" y="6734387"/>
            <a:ext cx="27772611" cy="107750"/>
          </a:xfrm>
          <a:prstGeom prst="rect">
            <a:avLst/>
          </a:prstGeom>
          <a:solidFill>
            <a:srgbClr val="28B8CE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15" name="section-bg-1">
            <a:extLst>
              <a:ext uri="{FF2B5EF4-FFF2-40B4-BE49-F238E27FC236}">
                <a16:creationId xmlns:a16="http://schemas.microsoft.com/office/drawing/2014/main" id="{50C970B5-1C06-44DD-87DF-B92D5974BBB9}"/>
              </a:ext>
            </a:extLst>
          </p:cNvPr>
          <p:cNvSpPr>
            <a:spLocks noGrp="1"/>
          </p:cNvSpPr>
          <p:nvPr/>
        </p:nvSpPr>
        <p:spPr>
          <a:xfrm>
            <a:off x="1305177" y="7926373"/>
            <a:ext cx="13414897" cy="3838600"/>
          </a:xfrm>
          <a:prstGeom prst="roundRect">
            <a:avLst>
              <a:gd name="adj" fmla="val 4211"/>
            </a:avLst>
          </a:prstGeom>
          <a:solidFill>
            <a:srgbClr val="FFFFFF"/>
          </a:solidFill>
          <a:ln w="19050">
            <a:solidFill>
              <a:srgbClr val="CFD7E3"/>
            </a:solidFill>
            <a:prstDash val="solid"/>
          </a:ln>
        </p:spPr>
        <p:txBody>
          <a:bodyPr/>
          <a:lstStyle/>
          <a:p>
            <a:endParaRPr lang="fr-FR" sz="3600" dirty="0"/>
          </a:p>
        </p:txBody>
      </p:sp>
      <p:sp>
        <p:nvSpPr>
          <p:cNvPr id="16" name="section-number-1">
            <a:extLst>
              <a:ext uri="{FF2B5EF4-FFF2-40B4-BE49-F238E27FC236}">
                <a16:creationId xmlns:a16="http://schemas.microsoft.com/office/drawing/2014/main" id="{EF1AAAD7-1B15-4714-8FAD-5A238EFD22F1}"/>
              </a:ext>
            </a:extLst>
          </p:cNvPr>
          <p:cNvSpPr>
            <a:spLocks noGrp="1"/>
          </p:cNvSpPr>
          <p:nvPr/>
        </p:nvSpPr>
        <p:spPr>
          <a:xfrm>
            <a:off x="1709239" y="8370409"/>
            <a:ext cx="888939" cy="888939"/>
          </a:xfrm>
          <a:prstGeom prst="roundRect">
            <a:avLst>
              <a:gd name="adj" fmla="val 18182"/>
            </a:avLst>
          </a:prstGeom>
          <a:solidFill>
            <a:srgbClr val="EC6553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17" name="section-number-text-1">
            <a:extLst>
              <a:ext uri="{FF2B5EF4-FFF2-40B4-BE49-F238E27FC236}">
                <a16:creationId xmlns:a16="http://schemas.microsoft.com/office/drawing/2014/main" id="{E3F405F5-3EF2-428D-83C6-F4C59E6CDC5C}"/>
              </a:ext>
            </a:extLst>
          </p:cNvPr>
          <p:cNvSpPr>
            <a:spLocks noGrp="1"/>
          </p:cNvSpPr>
          <p:nvPr/>
        </p:nvSpPr>
        <p:spPr>
          <a:xfrm>
            <a:off x="1709239" y="8515491"/>
            <a:ext cx="888939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250" b="1">
                <a:solidFill>
                  <a:srgbClr val="FFFFFF"/>
                </a:solidFill>
              </a:defRPr>
            </a:pPr>
            <a:r>
              <a:rPr sz="3182" b="1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8" name="section-title-1">
            <a:extLst>
              <a:ext uri="{FF2B5EF4-FFF2-40B4-BE49-F238E27FC236}">
                <a16:creationId xmlns:a16="http://schemas.microsoft.com/office/drawing/2014/main" id="{CA557AA1-5639-471B-9737-3BED1E07A103}"/>
              </a:ext>
            </a:extLst>
          </p:cNvPr>
          <p:cNvSpPr>
            <a:spLocks noGrp="1"/>
          </p:cNvSpPr>
          <p:nvPr/>
        </p:nvSpPr>
        <p:spPr>
          <a:xfrm>
            <a:off x="2871797" y="8422468"/>
            <a:ext cx="25671482" cy="862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071A3D"/>
                </a:solidFill>
              </a:defRPr>
            </a:pPr>
            <a:r>
              <a:rPr lang="fr-FR" sz="3606" b="1" dirty="0"/>
              <a:t>Problématique</a:t>
            </a:r>
            <a:endParaRPr sz="3606" b="1" dirty="0"/>
          </a:p>
        </p:txBody>
      </p:sp>
      <p:sp>
        <p:nvSpPr>
          <p:cNvPr id="20" name="section-prompt-1">
            <a:extLst>
              <a:ext uri="{FF2B5EF4-FFF2-40B4-BE49-F238E27FC236}">
                <a16:creationId xmlns:a16="http://schemas.microsoft.com/office/drawing/2014/main" id="{71AA09C0-2467-43E1-9F83-B69FB807113F}"/>
              </a:ext>
            </a:extLst>
          </p:cNvPr>
          <p:cNvSpPr>
            <a:spLocks noGrp="1"/>
          </p:cNvSpPr>
          <p:nvPr/>
        </p:nvSpPr>
        <p:spPr>
          <a:xfrm>
            <a:off x="1763114" y="9785066"/>
            <a:ext cx="12445148" cy="1602784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025" b="0">
                <a:solidFill>
                  <a:srgbClr val="5F6B7A"/>
                </a:solidFill>
              </a:defRPr>
            </a:pPr>
            <a:r>
              <a:rPr sz="2863" dirty="0">
                <a:solidFill>
                  <a:srgbClr val="5F6B7A"/>
                </a:solidFill>
              </a:rPr>
              <a:t>[</a:t>
            </a:r>
            <a:r>
              <a:rPr sz="2863" dirty="0" err="1">
                <a:solidFill>
                  <a:srgbClr val="5F6B7A"/>
                </a:solidFill>
              </a:rPr>
              <a:t>Formulez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ici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votre</a:t>
            </a:r>
            <a:r>
              <a:rPr sz="2863" dirty="0">
                <a:solidFill>
                  <a:srgbClr val="5F6B7A"/>
                </a:solidFill>
              </a:rPr>
              <a:t> question de recherche</a:t>
            </a:r>
            <a:r>
              <a:rPr lang="fr-FR" sz="2863" dirty="0">
                <a:solidFill>
                  <a:srgbClr val="5F6B7A"/>
                </a:solidFill>
              </a:rPr>
              <a:t> ou la problématique générale à laquelle vous vous confrontez, en </a:t>
            </a:r>
            <a:r>
              <a:rPr lang="fr-FR" sz="3200" dirty="0">
                <a:solidFill>
                  <a:srgbClr val="5F6B7A"/>
                </a:solidFill>
              </a:rPr>
              <a:t>limitant</a:t>
            </a:r>
            <a:r>
              <a:rPr lang="fr-FR" sz="2863" dirty="0">
                <a:solidFill>
                  <a:srgbClr val="5F6B7A"/>
                </a:solidFill>
              </a:rPr>
              <a:t> le</a:t>
            </a:r>
            <a:r>
              <a:rPr sz="2863" dirty="0">
                <a:solidFill>
                  <a:srgbClr val="5F6B7A"/>
                </a:solidFill>
              </a:rPr>
              <a:t> jargon</a:t>
            </a:r>
            <a:r>
              <a:rPr lang="fr-FR" sz="2863" dirty="0">
                <a:solidFill>
                  <a:srgbClr val="5F6B7A"/>
                </a:solidFill>
              </a:rPr>
              <a:t> scientifique. Expliquez également le contexte, concret ou sociétal. Que manque-t-il aujourd’hui pour le comprendre ou agir ?</a:t>
            </a:r>
            <a:r>
              <a:rPr sz="2863" dirty="0">
                <a:solidFill>
                  <a:srgbClr val="5F6B7A"/>
                </a:solidFill>
              </a:rPr>
              <a:t>]</a:t>
            </a:r>
          </a:p>
        </p:txBody>
      </p:sp>
      <p:sp>
        <p:nvSpPr>
          <p:cNvPr id="21" name="section-bg-2">
            <a:extLst>
              <a:ext uri="{FF2B5EF4-FFF2-40B4-BE49-F238E27FC236}">
                <a16:creationId xmlns:a16="http://schemas.microsoft.com/office/drawing/2014/main" id="{E9177BD3-E4FA-43D2-8D0E-08DCBB5837D9}"/>
              </a:ext>
            </a:extLst>
          </p:cNvPr>
          <p:cNvSpPr>
            <a:spLocks noGrp="1"/>
          </p:cNvSpPr>
          <p:nvPr/>
        </p:nvSpPr>
        <p:spPr>
          <a:xfrm>
            <a:off x="15555138" y="7935637"/>
            <a:ext cx="13468774" cy="383607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9050">
            <a:solidFill>
              <a:srgbClr val="CFD7E3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22" name="section-number-2">
            <a:extLst>
              <a:ext uri="{FF2B5EF4-FFF2-40B4-BE49-F238E27FC236}">
                <a16:creationId xmlns:a16="http://schemas.microsoft.com/office/drawing/2014/main" id="{A80E58B6-3DA5-4DEF-B752-725AD795DF8C}"/>
              </a:ext>
            </a:extLst>
          </p:cNvPr>
          <p:cNvSpPr>
            <a:spLocks noGrp="1"/>
          </p:cNvSpPr>
          <p:nvPr/>
        </p:nvSpPr>
        <p:spPr>
          <a:xfrm>
            <a:off x="16013078" y="8339701"/>
            <a:ext cx="888939" cy="888939"/>
          </a:xfrm>
          <a:prstGeom prst="roundRect">
            <a:avLst>
              <a:gd name="adj" fmla="val 18182"/>
            </a:avLst>
          </a:prstGeom>
          <a:solidFill>
            <a:srgbClr val="2F4486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23" name="section-number-text-2">
            <a:extLst>
              <a:ext uri="{FF2B5EF4-FFF2-40B4-BE49-F238E27FC236}">
                <a16:creationId xmlns:a16="http://schemas.microsoft.com/office/drawing/2014/main" id="{081C3E6B-37BA-439C-A8DA-66F5E33F59AB}"/>
              </a:ext>
            </a:extLst>
          </p:cNvPr>
          <p:cNvSpPr>
            <a:spLocks noGrp="1"/>
          </p:cNvSpPr>
          <p:nvPr/>
        </p:nvSpPr>
        <p:spPr>
          <a:xfrm>
            <a:off x="16013078" y="8433981"/>
            <a:ext cx="888939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250" b="1">
                <a:solidFill>
                  <a:srgbClr val="FFFFFF"/>
                </a:solidFill>
              </a:defRPr>
            </a:pPr>
            <a:r>
              <a:rPr sz="3182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4" name="section-title-2">
            <a:extLst>
              <a:ext uri="{FF2B5EF4-FFF2-40B4-BE49-F238E27FC236}">
                <a16:creationId xmlns:a16="http://schemas.microsoft.com/office/drawing/2014/main" id="{519FC84B-1FDD-40F3-9D85-CA461D907D33}"/>
              </a:ext>
            </a:extLst>
          </p:cNvPr>
          <p:cNvSpPr>
            <a:spLocks noGrp="1"/>
          </p:cNvSpPr>
          <p:nvPr/>
        </p:nvSpPr>
        <p:spPr>
          <a:xfrm>
            <a:off x="17198330" y="8366637"/>
            <a:ext cx="11367645" cy="862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071A3D"/>
                </a:solidFill>
              </a:defRPr>
            </a:pPr>
            <a:r>
              <a:rPr lang="fr-FR" sz="3606" b="1" dirty="0"/>
              <a:t>Contexte et apports possibles</a:t>
            </a:r>
            <a:endParaRPr sz="3606" b="1" dirty="0"/>
          </a:p>
        </p:txBody>
      </p:sp>
      <p:sp>
        <p:nvSpPr>
          <p:cNvPr id="25" name="rule-126-997">
            <a:extLst>
              <a:ext uri="{FF2B5EF4-FFF2-40B4-BE49-F238E27FC236}">
                <a16:creationId xmlns:a16="http://schemas.microsoft.com/office/drawing/2014/main" id="{6C21CA96-AE5C-4CA1-9C99-FD021384DD8A}"/>
              </a:ext>
            </a:extLst>
          </p:cNvPr>
          <p:cNvSpPr>
            <a:spLocks noGrp="1"/>
          </p:cNvSpPr>
          <p:nvPr/>
        </p:nvSpPr>
        <p:spPr>
          <a:xfrm>
            <a:off x="16013078" y="9444139"/>
            <a:ext cx="12552897" cy="26938"/>
          </a:xfrm>
          <a:prstGeom prst="rect">
            <a:avLst/>
          </a:prstGeom>
          <a:solidFill>
            <a:srgbClr val="CFD7E3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26" name="section-prompt-2">
            <a:extLst>
              <a:ext uri="{FF2B5EF4-FFF2-40B4-BE49-F238E27FC236}">
                <a16:creationId xmlns:a16="http://schemas.microsoft.com/office/drawing/2014/main" id="{28E147ED-E29D-4F61-AAE0-E56CCC048D10}"/>
              </a:ext>
            </a:extLst>
          </p:cNvPr>
          <p:cNvSpPr>
            <a:spLocks noGrp="1"/>
          </p:cNvSpPr>
          <p:nvPr/>
        </p:nvSpPr>
        <p:spPr>
          <a:xfrm>
            <a:off x="16066953" y="9753921"/>
            <a:ext cx="12445147" cy="261294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025" b="0">
                <a:solidFill>
                  <a:srgbClr val="5F6B7A"/>
                </a:solidFill>
              </a:defRPr>
            </a:pPr>
            <a:r>
              <a:rPr sz="2863" dirty="0">
                <a:solidFill>
                  <a:srgbClr val="5F6B7A"/>
                </a:solidFill>
              </a:rPr>
              <a:t>[</a:t>
            </a:r>
            <a:r>
              <a:rPr sz="3200" dirty="0" err="1">
                <a:solidFill>
                  <a:srgbClr val="5F6B7A"/>
                </a:solidFill>
              </a:rPr>
              <a:t>Expliquez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lang="fr-FR" sz="2863" dirty="0">
                <a:solidFill>
                  <a:srgbClr val="5F6B7A"/>
                </a:solidFill>
              </a:rPr>
              <a:t>les implications ou le contexte</a:t>
            </a:r>
            <a:r>
              <a:rPr sz="2863" dirty="0">
                <a:solidFill>
                  <a:srgbClr val="5F6B7A"/>
                </a:solidFill>
              </a:rPr>
              <a:t>, </a:t>
            </a:r>
            <a:r>
              <a:rPr sz="2863" dirty="0" err="1">
                <a:solidFill>
                  <a:srgbClr val="5F6B7A"/>
                </a:solidFill>
              </a:rPr>
              <a:t>concret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ou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sociétal</a:t>
            </a:r>
            <a:r>
              <a:rPr sz="2863" dirty="0">
                <a:solidFill>
                  <a:srgbClr val="5F6B7A"/>
                </a:solidFill>
              </a:rPr>
              <a:t>. </a:t>
            </a:r>
            <a:r>
              <a:rPr sz="2863" dirty="0" err="1">
                <a:solidFill>
                  <a:srgbClr val="5F6B7A"/>
                </a:solidFill>
              </a:rPr>
              <a:t>Que</a:t>
            </a:r>
            <a:r>
              <a:rPr sz="2863" dirty="0">
                <a:solidFill>
                  <a:srgbClr val="5F6B7A"/>
                </a:solidFill>
              </a:rPr>
              <a:t> manque-t-il </a:t>
            </a:r>
            <a:r>
              <a:rPr sz="2863" dirty="0" err="1">
                <a:solidFill>
                  <a:srgbClr val="5F6B7A"/>
                </a:solidFill>
              </a:rPr>
              <a:t>aujourd’hui</a:t>
            </a:r>
            <a:r>
              <a:rPr sz="2863" dirty="0">
                <a:solidFill>
                  <a:srgbClr val="5F6B7A"/>
                </a:solidFill>
              </a:rPr>
              <a:t> pour le </a:t>
            </a:r>
            <a:r>
              <a:rPr sz="2863" dirty="0" err="1">
                <a:solidFill>
                  <a:srgbClr val="5F6B7A"/>
                </a:solidFill>
              </a:rPr>
              <a:t>comprendre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ou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agir</a:t>
            </a:r>
            <a:r>
              <a:rPr sz="2863" dirty="0">
                <a:solidFill>
                  <a:srgbClr val="5F6B7A"/>
                </a:solidFill>
              </a:rPr>
              <a:t> ?</a:t>
            </a:r>
            <a:r>
              <a:rPr lang="fr-FR" sz="2863" dirty="0">
                <a:solidFill>
                  <a:srgbClr val="5F6B7A"/>
                </a:solidFill>
              </a:rPr>
              <a:t>]</a:t>
            </a:r>
            <a:endParaRPr sz="2863" dirty="0">
              <a:solidFill>
                <a:srgbClr val="5F6B7A"/>
              </a:solidFill>
            </a:endParaRPr>
          </a:p>
        </p:txBody>
      </p:sp>
      <p:sp>
        <p:nvSpPr>
          <p:cNvPr id="27" name="visual-1">
            <a:extLst>
              <a:ext uri="{FF2B5EF4-FFF2-40B4-BE49-F238E27FC236}">
                <a16:creationId xmlns:a16="http://schemas.microsoft.com/office/drawing/2014/main" id="{77A7228A-B3EB-4D27-A056-F359FFCA5EE6}"/>
              </a:ext>
            </a:extLst>
          </p:cNvPr>
          <p:cNvSpPr>
            <a:spLocks noGrp="1"/>
          </p:cNvSpPr>
          <p:nvPr/>
        </p:nvSpPr>
        <p:spPr>
          <a:xfrm>
            <a:off x="1251301" y="18600375"/>
            <a:ext cx="27772611" cy="6801731"/>
          </a:xfrm>
          <a:prstGeom prst="roundRect">
            <a:avLst>
              <a:gd name="adj" fmla="val 2376"/>
            </a:avLst>
          </a:prstGeom>
          <a:solidFill>
            <a:schemeClr val="bg1"/>
          </a:solidFill>
          <a:ln w="19050">
            <a:solidFill>
              <a:srgbClr val="2F4486"/>
            </a:solidFill>
            <a:prstDash val="solid"/>
          </a:ln>
        </p:spPr>
        <p:txBody>
          <a:bodyPr/>
          <a:lstStyle/>
          <a:p>
            <a:endParaRPr lang="fr-FR" sz="3600" dirty="0"/>
          </a:p>
        </p:txBody>
      </p:sp>
      <p:sp>
        <p:nvSpPr>
          <p:cNvPr id="28" name="visual-label-1">
            <a:extLst>
              <a:ext uri="{FF2B5EF4-FFF2-40B4-BE49-F238E27FC236}">
                <a16:creationId xmlns:a16="http://schemas.microsoft.com/office/drawing/2014/main" id="{D03E7FAA-ADB0-456B-9650-0883DD7C7F36}"/>
              </a:ext>
            </a:extLst>
          </p:cNvPr>
          <p:cNvSpPr>
            <a:spLocks noGrp="1"/>
          </p:cNvSpPr>
          <p:nvPr/>
        </p:nvSpPr>
        <p:spPr>
          <a:xfrm>
            <a:off x="1709240" y="19179533"/>
            <a:ext cx="12660647" cy="59262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725" b="1">
                <a:solidFill>
                  <a:srgbClr val="244BCB"/>
                </a:solidFill>
              </a:defRPr>
            </a:pPr>
            <a:r>
              <a:rPr sz="4525" b="1" dirty="0">
                <a:solidFill>
                  <a:srgbClr val="2F4486"/>
                </a:solidFill>
              </a:rPr>
              <a:t>ILLUSTRATION</a:t>
            </a:r>
            <a:r>
              <a:rPr lang="fr-FR" sz="4525" b="1" dirty="0">
                <a:solidFill>
                  <a:srgbClr val="2F4486"/>
                </a:solidFill>
              </a:rPr>
              <a:t>S</a:t>
            </a:r>
            <a:r>
              <a:rPr sz="4525" b="1" dirty="0">
                <a:solidFill>
                  <a:srgbClr val="2F4486"/>
                </a:solidFill>
              </a:rPr>
              <a:t> </a:t>
            </a:r>
            <a:r>
              <a:rPr lang="fr-FR" sz="4525" b="1" dirty="0">
                <a:solidFill>
                  <a:srgbClr val="2F4486"/>
                </a:solidFill>
              </a:rPr>
              <a:t>(</a:t>
            </a:r>
            <a:r>
              <a:rPr sz="4525" b="1" dirty="0">
                <a:solidFill>
                  <a:srgbClr val="2F4486"/>
                </a:solidFill>
              </a:rPr>
              <a:t>1</a:t>
            </a:r>
            <a:r>
              <a:rPr lang="fr-FR" sz="4525" b="1" dirty="0">
                <a:solidFill>
                  <a:srgbClr val="2F4486"/>
                </a:solidFill>
              </a:rPr>
              <a:t> à 6 images ou visuels)</a:t>
            </a:r>
            <a:endParaRPr sz="4525" b="1" dirty="0">
              <a:solidFill>
                <a:srgbClr val="2F4486"/>
              </a:solidFill>
            </a:endParaRPr>
          </a:p>
        </p:txBody>
      </p:sp>
      <p:sp>
        <p:nvSpPr>
          <p:cNvPr id="29" name="visual-placeholder-1">
            <a:extLst>
              <a:ext uri="{FF2B5EF4-FFF2-40B4-BE49-F238E27FC236}">
                <a16:creationId xmlns:a16="http://schemas.microsoft.com/office/drawing/2014/main" id="{9252F40D-7D5C-4F87-B9DA-50D82B2F4F5E}"/>
              </a:ext>
            </a:extLst>
          </p:cNvPr>
          <p:cNvSpPr>
            <a:spLocks noGrp="1"/>
          </p:cNvSpPr>
          <p:nvPr/>
        </p:nvSpPr>
        <p:spPr>
          <a:xfrm>
            <a:off x="8995845" y="21391780"/>
            <a:ext cx="12391272" cy="70037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2025" b="1">
                <a:solidFill>
                  <a:srgbClr val="5F6B7A"/>
                </a:solidFill>
              </a:defRPr>
            </a:pPr>
            <a:r>
              <a:rPr sz="2863" b="1" dirty="0">
                <a:solidFill>
                  <a:srgbClr val="5F6B7A"/>
                </a:solidFill>
              </a:rPr>
              <a:t>INSÉREZ VOTRE VISUEL ICI</a:t>
            </a:r>
          </a:p>
        </p:txBody>
      </p:sp>
      <p:sp>
        <p:nvSpPr>
          <p:cNvPr id="30" name="visual-guidance-1">
            <a:extLst>
              <a:ext uri="{FF2B5EF4-FFF2-40B4-BE49-F238E27FC236}">
                <a16:creationId xmlns:a16="http://schemas.microsoft.com/office/drawing/2014/main" id="{6D1E4BAB-51EF-4510-91C5-16EA42C8F45F}"/>
              </a:ext>
            </a:extLst>
          </p:cNvPr>
          <p:cNvSpPr>
            <a:spLocks noGrp="1"/>
          </p:cNvSpPr>
          <p:nvPr/>
        </p:nvSpPr>
        <p:spPr>
          <a:xfrm>
            <a:off x="1742127" y="22445711"/>
            <a:ext cx="26877720" cy="1293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1650" b="0">
                <a:solidFill>
                  <a:srgbClr val="5F6B7A"/>
                </a:solidFill>
              </a:defRPr>
            </a:pPr>
            <a:r>
              <a:rPr sz="2800" dirty="0" err="1">
                <a:solidFill>
                  <a:srgbClr val="5F6B7A"/>
                </a:solidFill>
              </a:rPr>
              <a:t>Contexte</a:t>
            </a:r>
            <a:r>
              <a:rPr sz="2800" dirty="0">
                <a:solidFill>
                  <a:srgbClr val="5F6B7A"/>
                </a:solidFill>
              </a:rPr>
              <a:t>, terrain, donnée </a:t>
            </a:r>
            <a:r>
              <a:rPr sz="2800" dirty="0" err="1">
                <a:solidFill>
                  <a:srgbClr val="5F6B7A"/>
                </a:solidFill>
              </a:rPr>
              <a:t>clé</a:t>
            </a:r>
            <a:r>
              <a:rPr sz="2800" dirty="0">
                <a:solidFill>
                  <a:srgbClr val="5F6B7A"/>
                </a:solidFill>
              </a:rPr>
              <a:t> </a:t>
            </a:r>
            <a:r>
              <a:rPr sz="2800" dirty="0" err="1">
                <a:solidFill>
                  <a:srgbClr val="5F6B7A"/>
                </a:solidFill>
              </a:rPr>
              <a:t>ou</a:t>
            </a:r>
            <a:r>
              <a:rPr sz="2800" dirty="0">
                <a:solidFill>
                  <a:srgbClr val="5F6B7A"/>
                </a:solidFill>
              </a:rPr>
              <a:t> </a:t>
            </a:r>
            <a:r>
              <a:rPr sz="2800" dirty="0" err="1">
                <a:solidFill>
                  <a:srgbClr val="5F6B7A"/>
                </a:solidFill>
              </a:rPr>
              <a:t>objet</a:t>
            </a:r>
            <a:r>
              <a:rPr sz="2800" dirty="0">
                <a:solidFill>
                  <a:srgbClr val="5F6B7A"/>
                </a:solidFill>
              </a:rPr>
              <a:t> </a:t>
            </a:r>
            <a:r>
              <a:rPr sz="2800" dirty="0" err="1">
                <a:solidFill>
                  <a:srgbClr val="5F6B7A"/>
                </a:solidFill>
              </a:rPr>
              <a:t>étudié</a:t>
            </a:r>
            <a:endParaRPr sz="2800" dirty="0">
              <a:solidFill>
                <a:srgbClr val="5F6B7A"/>
              </a:solidFill>
            </a:endParaRPr>
          </a:p>
          <a:p>
            <a:pPr algn="ctr">
              <a:defRPr sz="1650" b="0">
                <a:solidFill>
                  <a:srgbClr val="5F6B7A"/>
                </a:solidFill>
              </a:defRPr>
            </a:pPr>
            <a:r>
              <a:rPr sz="2800" dirty="0">
                <a:solidFill>
                  <a:srgbClr val="5F6B7A"/>
                </a:solidFill>
              </a:rPr>
              <a:t>→ </a:t>
            </a:r>
            <a:r>
              <a:rPr sz="2800" dirty="0" err="1">
                <a:solidFill>
                  <a:srgbClr val="5F6B7A"/>
                </a:solidFill>
              </a:rPr>
              <a:t>privilégiez</a:t>
            </a:r>
            <a:r>
              <a:rPr sz="2800" dirty="0">
                <a:solidFill>
                  <a:srgbClr val="5F6B7A"/>
                </a:solidFill>
              </a:rPr>
              <a:t> un </a:t>
            </a:r>
            <a:r>
              <a:rPr sz="3200" dirty="0" err="1">
                <a:solidFill>
                  <a:srgbClr val="5F6B7A"/>
                </a:solidFill>
              </a:rPr>
              <a:t>visuel</a:t>
            </a:r>
            <a:r>
              <a:rPr sz="2800" dirty="0">
                <a:solidFill>
                  <a:srgbClr val="5F6B7A"/>
                </a:solidFill>
              </a:rPr>
              <a:t> </a:t>
            </a:r>
            <a:r>
              <a:rPr sz="2800" dirty="0" err="1">
                <a:solidFill>
                  <a:srgbClr val="5F6B7A"/>
                </a:solidFill>
              </a:rPr>
              <a:t>compréhensible</a:t>
            </a:r>
            <a:r>
              <a:rPr sz="2800" dirty="0">
                <a:solidFill>
                  <a:srgbClr val="5F6B7A"/>
                </a:solidFill>
              </a:rPr>
              <a:t> sans explication </a:t>
            </a:r>
            <a:r>
              <a:rPr sz="2800" dirty="0" err="1">
                <a:solidFill>
                  <a:srgbClr val="5F6B7A"/>
                </a:solidFill>
              </a:rPr>
              <a:t>orale</a:t>
            </a:r>
            <a:endParaRPr sz="2800" dirty="0">
              <a:solidFill>
                <a:srgbClr val="5F6B7A"/>
              </a:solidFill>
            </a:endParaRPr>
          </a:p>
        </p:txBody>
      </p:sp>
      <p:sp>
        <p:nvSpPr>
          <p:cNvPr id="31" name="visual-caption-1">
            <a:extLst>
              <a:ext uri="{FF2B5EF4-FFF2-40B4-BE49-F238E27FC236}">
                <a16:creationId xmlns:a16="http://schemas.microsoft.com/office/drawing/2014/main" id="{67EAC14E-EC9B-403F-AB54-893702932D16}"/>
              </a:ext>
            </a:extLst>
          </p:cNvPr>
          <p:cNvSpPr>
            <a:spLocks noGrp="1"/>
          </p:cNvSpPr>
          <p:nvPr/>
        </p:nvSpPr>
        <p:spPr>
          <a:xfrm>
            <a:off x="1736176" y="24661324"/>
            <a:ext cx="12606772" cy="56568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575" b="0">
                <a:solidFill>
                  <a:srgbClr val="14213D"/>
                </a:solidFill>
              </a:defRPr>
            </a:pPr>
            <a:r>
              <a:rPr sz="2227" dirty="0" err="1">
                <a:solidFill>
                  <a:srgbClr val="14213D"/>
                </a:solidFill>
              </a:rPr>
              <a:t>Légende</a:t>
            </a:r>
            <a:r>
              <a:rPr sz="2227" dirty="0">
                <a:solidFill>
                  <a:srgbClr val="14213D"/>
                </a:solidFill>
              </a:rPr>
              <a:t> : [</a:t>
            </a:r>
            <a:r>
              <a:rPr sz="2227" dirty="0" err="1">
                <a:solidFill>
                  <a:srgbClr val="14213D"/>
                </a:solidFill>
              </a:rPr>
              <a:t>ce</a:t>
            </a:r>
            <a:r>
              <a:rPr sz="2227" dirty="0">
                <a:solidFill>
                  <a:srgbClr val="14213D"/>
                </a:solidFill>
              </a:rPr>
              <a:t> </a:t>
            </a:r>
            <a:r>
              <a:rPr sz="2227" dirty="0" err="1">
                <a:solidFill>
                  <a:srgbClr val="14213D"/>
                </a:solidFill>
              </a:rPr>
              <a:t>qu’il</a:t>
            </a:r>
            <a:r>
              <a:rPr sz="2227" dirty="0">
                <a:solidFill>
                  <a:srgbClr val="14213D"/>
                </a:solidFill>
              </a:rPr>
              <a:t> faut </a:t>
            </a:r>
            <a:r>
              <a:rPr sz="2227" dirty="0" err="1">
                <a:solidFill>
                  <a:srgbClr val="14213D"/>
                </a:solidFill>
              </a:rPr>
              <a:t>comprendre</a:t>
            </a:r>
            <a:r>
              <a:rPr sz="2227" dirty="0">
                <a:solidFill>
                  <a:srgbClr val="14213D"/>
                </a:solidFill>
              </a:rPr>
              <a:t> </a:t>
            </a:r>
            <a:r>
              <a:rPr sz="2227" dirty="0" err="1">
                <a:solidFill>
                  <a:srgbClr val="14213D"/>
                </a:solidFill>
              </a:rPr>
              <a:t>en</a:t>
            </a:r>
            <a:r>
              <a:rPr sz="2227" dirty="0">
                <a:solidFill>
                  <a:srgbClr val="14213D"/>
                </a:solidFill>
              </a:rPr>
              <a:t> </a:t>
            </a:r>
            <a:r>
              <a:rPr sz="2227" dirty="0" err="1">
                <a:solidFill>
                  <a:srgbClr val="14213D"/>
                </a:solidFill>
              </a:rPr>
              <a:t>une</a:t>
            </a:r>
            <a:r>
              <a:rPr sz="2227" dirty="0">
                <a:solidFill>
                  <a:srgbClr val="14213D"/>
                </a:solidFill>
              </a:rPr>
              <a:t> phrase]</a:t>
            </a:r>
          </a:p>
        </p:txBody>
      </p:sp>
      <p:sp>
        <p:nvSpPr>
          <p:cNvPr id="43" name="section-bg-4">
            <a:extLst>
              <a:ext uri="{FF2B5EF4-FFF2-40B4-BE49-F238E27FC236}">
                <a16:creationId xmlns:a16="http://schemas.microsoft.com/office/drawing/2014/main" id="{7B5DDD24-3640-415E-9F21-FA58776B27E5}"/>
              </a:ext>
            </a:extLst>
          </p:cNvPr>
          <p:cNvSpPr>
            <a:spLocks noGrp="1"/>
          </p:cNvSpPr>
          <p:nvPr/>
        </p:nvSpPr>
        <p:spPr>
          <a:xfrm>
            <a:off x="1305177" y="12081488"/>
            <a:ext cx="27718735" cy="6128292"/>
          </a:xfrm>
          <a:prstGeom prst="roundRect">
            <a:avLst>
              <a:gd name="adj" fmla="val 2637"/>
            </a:avLst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rgbClr val="F15A5A"/>
            </a:solidFill>
            <a:prstDash val="solid"/>
          </a:ln>
        </p:spPr>
        <p:txBody>
          <a:bodyPr/>
          <a:lstStyle/>
          <a:p>
            <a:endParaRPr lang="fr-FR" sz="3600" dirty="0"/>
          </a:p>
        </p:txBody>
      </p:sp>
      <p:sp>
        <p:nvSpPr>
          <p:cNvPr id="44" name="section-number-4">
            <a:extLst>
              <a:ext uri="{FF2B5EF4-FFF2-40B4-BE49-F238E27FC236}">
                <a16:creationId xmlns:a16="http://schemas.microsoft.com/office/drawing/2014/main" id="{828DEE83-BA9D-4AB1-ACC8-E5AC11825650}"/>
              </a:ext>
            </a:extLst>
          </p:cNvPr>
          <p:cNvSpPr>
            <a:spLocks noGrp="1"/>
          </p:cNvSpPr>
          <p:nvPr/>
        </p:nvSpPr>
        <p:spPr>
          <a:xfrm>
            <a:off x="1763115" y="12485552"/>
            <a:ext cx="888939" cy="888939"/>
          </a:xfrm>
          <a:prstGeom prst="roundRect">
            <a:avLst>
              <a:gd name="adj" fmla="val 18182"/>
            </a:avLst>
          </a:prstGeom>
          <a:solidFill>
            <a:srgbClr val="EC6553"/>
          </a:solidFill>
          <a:ln w="0">
            <a:noFill/>
            <a:prstDash val="solid"/>
          </a:ln>
        </p:spPr>
        <p:txBody>
          <a:bodyPr/>
          <a:lstStyle/>
          <a:p>
            <a:endParaRPr lang="fr-FR" sz="3600" dirty="0"/>
          </a:p>
        </p:txBody>
      </p:sp>
      <p:sp>
        <p:nvSpPr>
          <p:cNvPr id="45" name="section-number-text-4">
            <a:extLst>
              <a:ext uri="{FF2B5EF4-FFF2-40B4-BE49-F238E27FC236}">
                <a16:creationId xmlns:a16="http://schemas.microsoft.com/office/drawing/2014/main" id="{E3D1CAA7-B3F1-4DB4-AB63-5031D528D737}"/>
              </a:ext>
            </a:extLst>
          </p:cNvPr>
          <p:cNvSpPr>
            <a:spLocks noGrp="1"/>
          </p:cNvSpPr>
          <p:nvPr/>
        </p:nvSpPr>
        <p:spPr>
          <a:xfrm>
            <a:off x="1763115" y="12579832"/>
            <a:ext cx="888939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250" b="1">
                <a:solidFill>
                  <a:srgbClr val="FFFFFF"/>
                </a:solidFill>
              </a:defRPr>
            </a:pPr>
            <a:r>
              <a:rPr lang="fr-FR" sz="3182" b="1" dirty="0">
                <a:solidFill>
                  <a:srgbClr val="FFFFFF"/>
                </a:solidFill>
              </a:rPr>
              <a:t>3</a:t>
            </a:r>
            <a:endParaRPr sz="3182" b="1" dirty="0">
              <a:solidFill>
                <a:srgbClr val="FFFFFF"/>
              </a:solidFill>
            </a:endParaRPr>
          </a:p>
        </p:txBody>
      </p:sp>
      <p:sp>
        <p:nvSpPr>
          <p:cNvPr id="46" name="section-title-4">
            <a:extLst>
              <a:ext uri="{FF2B5EF4-FFF2-40B4-BE49-F238E27FC236}">
                <a16:creationId xmlns:a16="http://schemas.microsoft.com/office/drawing/2014/main" id="{F41AA178-86A9-41D8-AA1A-E886843C6227}"/>
              </a:ext>
            </a:extLst>
          </p:cNvPr>
          <p:cNvSpPr>
            <a:spLocks noGrp="1"/>
          </p:cNvSpPr>
          <p:nvPr/>
        </p:nvSpPr>
        <p:spPr>
          <a:xfrm>
            <a:off x="2872166" y="12588688"/>
            <a:ext cx="25671482" cy="862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850" b="1">
                <a:solidFill>
                  <a:srgbClr val="071A3D"/>
                </a:solidFill>
              </a:defRPr>
            </a:pPr>
            <a:r>
              <a:rPr lang="fr-FR" sz="3610" b="1" dirty="0"/>
              <a:t>Résultats ou premières conclusions</a:t>
            </a:r>
            <a:endParaRPr sz="3610" b="1" dirty="0"/>
          </a:p>
        </p:txBody>
      </p:sp>
      <p:sp>
        <p:nvSpPr>
          <p:cNvPr id="47" name="rule-126-1942">
            <a:extLst>
              <a:ext uri="{FF2B5EF4-FFF2-40B4-BE49-F238E27FC236}">
                <a16:creationId xmlns:a16="http://schemas.microsoft.com/office/drawing/2014/main" id="{932EBFE8-49D4-423B-8B90-E893D3549B86}"/>
              </a:ext>
            </a:extLst>
          </p:cNvPr>
          <p:cNvSpPr>
            <a:spLocks noGrp="1"/>
          </p:cNvSpPr>
          <p:nvPr/>
        </p:nvSpPr>
        <p:spPr>
          <a:xfrm>
            <a:off x="1763115" y="13589990"/>
            <a:ext cx="26856735" cy="53875"/>
          </a:xfrm>
          <a:prstGeom prst="rect">
            <a:avLst/>
          </a:prstGeom>
          <a:solidFill>
            <a:srgbClr val="EC6553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48" name="section-prompt-4">
            <a:extLst>
              <a:ext uri="{FF2B5EF4-FFF2-40B4-BE49-F238E27FC236}">
                <a16:creationId xmlns:a16="http://schemas.microsoft.com/office/drawing/2014/main" id="{D5A983F9-FC22-474B-9EB4-9801350B6F96}"/>
              </a:ext>
            </a:extLst>
          </p:cNvPr>
          <p:cNvSpPr>
            <a:spLocks noGrp="1"/>
          </p:cNvSpPr>
          <p:nvPr/>
        </p:nvSpPr>
        <p:spPr>
          <a:xfrm>
            <a:off x="1816989" y="13899772"/>
            <a:ext cx="26748984" cy="389247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325" b="0">
                <a:solidFill>
                  <a:srgbClr val="5F6B7A"/>
                </a:solidFill>
              </a:defRPr>
            </a:pPr>
            <a:r>
              <a:rPr sz="3288" dirty="0">
                <a:solidFill>
                  <a:srgbClr val="5F6B7A"/>
                </a:solidFill>
              </a:rPr>
              <a:t>[</a:t>
            </a:r>
            <a:r>
              <a:rPr lang="fr-FR" sz="3288" dirty="0">
                <a:solidFill>
                  <a:srgbClr val="5F6B7A"/>
                </a:solidFill>
              </a:rPr>
              <a:t>CONCLUSION</a:t>
            </a:r>
            <a:r>
              <a:rPr sz="3288" dirty="0">
                <a:solidFill>
                  <a:srgbClr val="5F6B7A"/>
                </a:solidFill>
              </a:rPr>
              <a:t> PRINCIPAL</a:t>
            </a:r>
            <a:r>
              <a:rPr lang="fr-FR" sz="3288" dirty="0">
                <a:solidFill>
                  <a:srgbClr val="5F6B7A"/>
                </a:solidFill>
              </a:rPr>
              <a:t>E</a:t>
            </a:r>
            <a:r>
              <a:rPr sz="3288" dirty="0">
                <a:solidFill>
                  <a:srgbClr val="5F6B7A"/>
                </a:solidFill>
              </a:rPr>
              <a:t> EN UNE PHRAS</a:t>
            </a:r>
            <a:r>
              <a:rPr lang="fr-FR" sz="3288" dirty="0">
                <a:solidFill>
                  <a:srgbClr val="5F6B7A"/>
                </a:solidFill>
              </a:rPr>
              <a:t>E OU DEUX</a:t>
            </a:r>
            <a:r>
              <a:rPr sz="3288" dirty="0">
                <a:solidFill>
                  <a:srgbClr val="5F6B7A"/>
                </a:solidFill>
              </a:rPr>
              <a:t>]</a:t>
            </a:r>
          </a:p>
          <a:p>
            <a:endParaRPr sz="3288" dirty="0">
              <a:solidFill>
                <a:srgbClr val="5F6B7A"/>
              </a:solidFill>
            </a:endParaRPr>
          </a:p>
          <a:p>
            <a:pPr algn="l">
              <a:defRPr sz="2325" b="0">
                <a:solidFill>
                  <a:srgbClr val="5F6B7A"/>
                </a:solidFill>
              </a:defRPr>
            </a:pPr>
            <a:r>
              <a:rPr sz="3288" dirty="0">
                <a:solidFill>
                  <a:srgbClr val="5F6B7A"/>
                </a:solidFill>
              </a:rPr>
              <a:t>[</a:t>
            </a:r>
            <a:r>
              <a:rPr sz="3288" dirty="0" err="1">
                <a:solidFill>
                  <a:srgbClr val="5F6B7A"/>
                </a:solidFill>
              </a:rPr>
              <a:t>Ajoutez</a:t>
            </a:r>
            <a:r>
              <a:rPr sz="3288" dirty="0">
                <a:solidFill>
                  <a:srgbClr val="5F6B7A"/>
                </a:solidFill>
              </a:rPr>
              <a:t> </a:t>
            </a:r>
            <a:r>
              <a:rPr lang="fr-FR" sz="3288" dirty="0">
                <a:solidFill>
                  <a:srgbClr val="5F6B7A"/>
                </a:solidFill>
              </a:rPr>
              <a:t>ensuite </a:t>
            </a:r>
            <a:r>
              <a:rPr sz="3288" dirty="0">
                <a:solidFill>
                  <a:srgbClr val="5F6B7A"/>
                </a:solidFill>
              </a:rPr>
              <a:t>un </a:t>
            </a:r>
            <a:r>
              <a:rPr sz="3288" dirty="0" err="1">
                <a:solidFill>
                  <a:srgbClr val="5F6B7A"/>
                </a:solidFill>
              </a:rPr>
              <a:t>élément</a:t>
            </a:r>
            <a:r>
              <a:rPr sz="3288" dirty="0">
                <a:solidFill>
                  <a:srgbClr val="5F6B7A"/>
                </a:solidFill>
              </a:rPr>
              <a:t> de </a:t>
            </a:r>
            <a:r>
              <a:rPr sz="3288" dirty="0" err="1">
                <a:solidFill>
                  <a:srgbClr val="5F6B7A"/>
                </a:solidFill>
              </a:rPr>
              <a:t>preuve</a:t>
            </a:r>
            <a:r>
              <a:rPr sz="3288" dirty="0">
                <a:solidFill>
                  <a:srgbClr val="5F6B7A"/>
                </a:solidFill>
              </a:rPr>
              <a:t>, un chiffre, </a:t>
            </a:r>
            <a:r>
              <a:rPr sz="3288" dirty="0" err="1">
                <a:solidFill>
                  <a:srgbClr val="5F6B7A"/>
                </a:solidFill>
              </a:rPr>
              <a:t>une</a:t>
            </a:r>
            <a:r>
              <a:rPr sz="3288" dirty="0">
                <a:solidFill>
                  <a:srgbClr val="5F6B7A"/>
                </a:solidFill>
              </a:rPr>
              <a:t> observation </a:t>
            </a:r>
            <a:r>
              <a:rPr sz="3288" dirty="0" err="1">
                <a:solidFill>
                  <a:srgbClr val="5F6B7A"/>
                </a:solidFill>
              </a:rPr>
              <a:t>ou</a:t>
            </a:r>
            <a:r>
              <a:rPr sz="3288" dirty="0">
                <a:solidFill>
                  <a:srgbClr val="5F6B7A"/>
                </a:solidFill>
              </a:rPr>
              <a:t> </a:t>
            </a:r>
            <a:r>
              <a:rPr sz="3288" dirty="0" err="1">
                <a:solidFill>
                  <a:srgbClr val="5F6B7A"/>
                </a:solidFill>
              </a:rPr>
              <a:t>une</a:t>
            </a:r>
            <a:r>
              <a:rPr sz="3288" dirty="0">
                <a:solidFill>
                  <a:srgbClr val="5F6B7A"/>
                </a:solidFill>
              </a:rPr>
              <a:t> </a:t>
            </a:r>
            <a:r>
              <a:rPr sz="3288" dirty="0" err="1">
                <a:solidFill>
                  <a:srgbClr val="5F6B7A"/>
                </a:solidFill>
              </a:rPr>
              <a:t>précision</a:t>
            </a:r>
            <a:r>
              <a:rPr sz="3288" dirty="0">
                <a:solidFill>
                  <a:srgbClr val="5F6B7A"/>
                </a:solidFill>
              </a:rPr>
              <a:t> utile. </a:t>
            </a:r>
            <a:r>
              <a:rPr sz="3288" dirty="0" err="1">
                <a:solidFill>
                  <a:srgbClr val="5F6B7A"/>
                </a:solidFill>
              </a:rPr>
              <a:t>Résultat</a:t>
            </a:r>
            <a:r>
              <a:rPr sz="3288" dirty="0">
                <a:solidFill>
                  <a:srgbClr val="5F6B7A"/>
                </a:solidFill>
              </a:rPr>
              <a:t> </a:t>
            </a:r>
            <a:r>
              <a:rPr sz="3288" dirty="0" err="1">
                <a:solidFill>
                  <a:srgbClr val="5F6B7A"/>
                </a:solidFill>
              </a:rPr>
              <a:t>provisoire</a:t>
            </a:r>
            <a:r>
              <a:rPr lang="fr-FR" sz="3288" dirty="0">
                <a:solidFill>
                  <a:srgbClr val="5F6B7A"/>
                </a:solidFill>
              </a:rPr>
              <a:t> ou intermédiaire possible selon la maturité de la thèse et de la recherche </a:t>
            </a:r>
            <a:r>
              <a:rPr lang="fr-FR" sz="3200" dirty="0">
                <a:solidFill>
                  <a:srgbClr val="5F6B7A"/>
                </a:solidFill>
              </a:rPr>
              <a:t>associée</a:t>
            </a:r>
            <a:r>
              <a:rPr sz="3288" dirty="0">
                <a:solidFill>
                  <a:srgbClr val="5F6B7A"/>
                </a:solidFill>
              </a:rPr>
              <a:t>.]</a:t>
            </a:r>
          </a:p>
        </p:txBody>
      </p:sp>
      <p:sp>
        <p:nvSpPr>
          <p:cNvPr id="55" name="section-bg-6">
            <a:extLst>
              <a:ext uri="{FF2B5EF4-FFF2-40B4-BE49-F238E27FC236}">
                <a16:creationId xmlns:a16="http://schemas.microsoft.com/office/drawing/2014/main" id="{7D8D2433-72FC-430F-8F5B-86B3BBE40A6F}"/>
              </a:ext>
            </a:extLst>
          </p:cNvPr>
          <p:cNvSpPr>
            <a:spLocks noGrp="1"/>
          </p:cNvSpPr>
          <p:nvPr/>
        </p:nvSpPr>
        <p:spPr>
          <a:xfrm>
            <a:off x="1305177" y="33173589"/>
            <a:ext cx="27772610" cy="3596165"/>
          </a:xfrm>
          <a:prstGeom prst="roundRect">
            <a:avLst>
              <a:gd name="adj" fmla="val 3000"/>
            </a:avLst>
          </a:prstGeom>
          <a:solidFill>
            <a:srgbClr val="FFFFFF"/>
          </a:solidFill>
          <a:ln w="19050">
            <a:solidFill>
              <a:srgbClr val="CFD7E3"/>
            </a:solidFill>
            <a:prstDash val="solid"/>
          </a:ln>
        </p:spPr>
        <p:txBody>
          <a:bodyPr/>
          <a:lstStyle/>
          <a:p>
            <a:endParaRPr lang="fr-FR" sz="3600" dirty="0"/>
          </a:p>
        </p:txBody>
      </p:sp>
      <p:sp>
        <p:nvSpPr>
          <p:cNvPr id="56" name="section-number-6">
            <a:extLst>
              <a:ext uri="{FF2B5EF4-FFF2-40B4-BE49-F238E27FC236}">
                <a16:creationId xmlns:a16="http://schemas.microsoft.com/office/drawing/2014/main" id="{E5EBB860-145B-4AC0-A84F-98A8362B154F}"/>
              </a:ext>
            </a:extLst>
          </p:cNvPr>
          <p:cNvSpPr>
            <a:spLocks noGrp="1"/>
          </p:cNvSpPr>
          <p:nvPr/>
        </p:nvSpPr>
        <p:spPr>
          <a:xfrm>
            <a:off x="1601490" y="33463167"/>
            <a:ext cx="888939" cy="888939"/>
          </a:xfrm>
          <a:prstGeom prst="roundRect">
            <a:avLst>
              <a:gd name="adj" fmla="val 18182"/>
            </a:avLst>
          </a:prstGeom>
          <a:solidFill>
            <a:srgbClr val="2F4486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57" name="section-number-text-6">
            <a:extLst>
              <a:ext uri="{FF2B5EF4-FFF2-40B4-BE49-F238E27FC236}">
                <a16:creationId xmlns:a16="http://schemas.microsoft.com/office/drawing/2014/main" id="{0005306A-674D-4287-AA2C-C07DB4093789}"/>
              </a:ext>
            </a:extLst>
          </p:cNvPr>
          <p:cNvSpPr>
            <a:spLocks noGrp="1"/>
          </p:cNvSpPr>
          <p:nvPr/>
        </p:nvSpPr>
        <p:spPr>
          <a:xfrm>
            <a:off x="1601490" y="33577653"/>
            <a:ext cx="888939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250" b="1">
                <a:solidFill>
                  <a:srgbClr val="FFFFFF"/>
                </a:solidFill>
              </a:defRPr>
            </a:pPr>
            <a:r>
              <a:rPr lang="fr-FR" sz="3182" b="1" dirty="0">
                <a:solidFill>
                  <a:srgbClr val="FFFFFF"/>
                </a:solidFill>
              </a:rPr>
              <a:t>5</a:t>
            </a:r>
            <a:endParaRPr sz="3182" b="1" dirty="0">
              <a:solidFill>
                <a:srgbClr val="FFFFFF"/>
              </a:solidFill>
            </a:endParaRPr>
          </a:p>
        </p:txBody>
      </p:sp>
      <p:sp>
        <p:nvSpPr>
          <p:cNvPr id="58" name="section-title-6">
            <a:extLst>
              <a:ext uri="{FF2B5EF4-FFF2-40B4-BE49-F238E27FC236}">
                <a16:creationId xmlns:a16="http://schemas.microsoft.com/office/drawing/2014/main" id="{5E6B7F3E-29FB-4573-A286-989D405A1EFE}"/>
              </a:ext>
            </a:extLst>
          </p:cNvPr>
          <p:cNvSpPr>
            <a:spLocks noGrp="1"/>
          </p:cNvSpPr>
          <p:nvPr/>
        </p:nvSpPr>
        <p:spPr>
          <a:xfrm>
            <a:off x="2761342" y="33566305"/>
            <a:ext cx="11367645" cy="862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071A3D"/>
                </a:solidFill>
              </a:defRPr>
            </a:pPr>
            <a:r>
              <a:rPr lang="fr-FR" sz="3606" b="1" dirty="0"/>
              <a:t>Perspectives</a:t>
            </a:r>
            <a:endParaRPr sz="3606" b="1" dirty="0"/>
          </a:p>
        </p:txBody>
      </p:sp>
      <p:sp>
        <p:nvSpPr>
          <p:cNvPr id="60" name="section-prompt-6">
            <a:extLst>
              <a:ext uri="{FF2B5EF4-FFF2-40B4-BE49-F238E27FC236}">
                <a16:creationId xmlns:a16="http://schemas.microsoft.com/office/drawing/2014/main" id="{E122AE39-9A95-4EDC-9219-38C085DB0B4B}"/>
              </a:ext>
            </a:extLst>
          </p:cNvPr>
          <p:cNvSpPr>
            <a:spLocks noGrp="1"/>
          </p:cNvSpPr>
          <p:nvPr/>
        </p:nvSpPr>
        <p:spPr>
          <a:xfrm>
            <a:off x="1655365" y="34877390"/>
            <a:ext cx="12445147" cy="315169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025" b="0">
                <a:solidFill>
                  <a:srgbClr val="5F6B7A"/>
                </a:solidFill>
              </a:defRPr>
            </a:pPr>
            <a:r>
              <a:rPr sz="2863" dirty="0">
                <a:solidFill>
                  <a:srgbClr val="5F6B7A"/>
                </a:solidFill>
              </a:rPr>
              <a:t>[</a:t>
            </a:r>
            <a:r>
              <a:rPr sz="2863" dirty="0" err="1">
                <a:solidFill>
                  <a:srgbClr val="5F6B7A"/>
                </a:solidFill>
              </a:rPr>
              <a:t>Indiquez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une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limite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importante</a:t>
            </a:r>
            <a:r>
              <a:rPr sz="2863" dirty="0">
                <a:solidFill>
                  <a:srgbClr val="5F6B7A"/>
                </a:solidFill>
              </a:rPr>
              <a:t> et la </a:t>
            </a:r>
            <a:r>
              <a:rPr sz="2863" dirty="0" err="1">
                <a:solidFill>
                  <a:srgbClr val="5F6B7A"/>
                </a:solidFill>
              </a:rPr>
              <a:t>prochaine</a:t>
            </a:r>
            <a:r>
              <a:rPr sz="2863" dirty="0">
                <a:solidFill>
                  <a:srgbClr val="5F6B7A"/>
                </a:solidFill>
              </a:rPr>
              <a:t> étape de la recherche, </a:t>
            </a:r>
            <a:r>
              <a:rPr sz="2863" dirty="0" err="1">
                <a:solidFill>
                  <a:srgbClr val="5F6B7A"/>
                </a:solidFill>
              </a:rPr>
              <a:t>ou</a:t>
            </a:r>
            <a:r>
              <a:rPr sz="2863" dirty="0">
                <a:solidFill>
                  <a:srgbClr val="5F6B7A"/>
                </a:solidFill>
              </a:rPr>
              <a:t> </a:t>
            </a:r>
            <a:r>
              <a:rPr sz="2863" dirty="0" err="1">
                <a:solidFill>
                  <a:srgbClr val="5F6B7A"/>
                </a:solidFill>
              </a:rPr>
              <a:t>une</a:t>
            </a:r>
            <a:r>
              <a:rPr sz="2863" dirty="0">
                <a:solidFill>
                  <a:srgbClr val="5F6B7A"/>
                </a:solidFill>
              </a:rPr>
              <a:t> question encore ouverte.]</a:t>
            </a:r>
          </a:p>
        </p:txBody>
      </p:sp>
      <p:sp>
        <p:nvSpPr>
          <p:cNvPr id="61" name="footer">
            <a:extLst>
              <a:ext uri="{FF2B5EF4-FFF2-40B4-BE49-F238E27FC236}">
                <a16:creationId xmlns:a16="http://schemas.microsoft.com/office/drawing/2014/main" id="{E1F5537A-997A-4413-AEF6-F4DE54ADD2DB}"/>
              </a:ext>
            </a:extLst>
          </p:cNvPr>
          <p:cNvSpPr>
            <a:spLocks noGrp="1"/>
          </p:cNvSpPr>
          <p:nvPr/>
        </p:nvSpPr>
        <p:spPr>
          <a:xfrm>
            <a:off x="12173" y="37847253"/>
            <a:ext cx="30250866" cy="4956509"/>
          </a:xfrm>
          <a:prstGeom prst="rect">
            <a:avLst/>
          </a:prstGeom>
          <a:solidFill>
            <a:srgbClr val="2F4486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62" name="contact-heading">
            <a:extLst>
              <a:ext uri="{FF2B5EF4-FFF2-40B4-BE49-F238E27FC236}">
                <a16:creationId xmlns:a16="http://schemas.microsoft.com/office/drawing/2014/main" id="{737ABD38-E892-4D27-8EF5-0086BA536BD0}"/>
              </a:ext>
            </a:extLst>
          </p:cNvPr>
          <p:cNvSpPr>
            <a:spLocks noGrp="1"/>
          </p:cNvSpPr>
          <p:nvPr/>
        </p:nvSpPr>
        <p:spPr>
          <a:xfrm>
            <a:off x="1251300" y="38655380"/>
            <a:ext cx="8081264" cy="56568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800" b="1">
                <a:solidFill>
                  <a:srgbClr val="42C7E8"/>
                </a:solidFill>
              </a:defRPr>
            </a:pPr>
            <a:r>
              <a:rPr sz="2545" b="1" dirty="0">
                <a:solidFill>
                  <a:schemeClr val="bg1"/>
                </a:solidFill>
              </a:rPr>
              <a:t>CONTACT</a:t>
            </a:r>
          </a:p>
        </p:txBody>
      </p:sp>
      <p:sp>
        <p:nvSpPr>
          <p:cNvPr id="63" name="contact-details">
            <a:extLst>
              <a:ext uri="{FF2B5EF4-FFF2-40B4-BE49-F238E27FC236}">
                <a16:creationId xmlns:a16="http://schemas.microsoft.com/office/drawing/2014/main" id="{05950D5F-49BD-43FE-AC65-DCAA709F4BCE}"/>
              </a:ext>
            </a:extLst>
          </p:cNvPr>
          <p:cNvSpPr>
            <a:spLocks noGrp="1"/>
          </p:cNvSpPr>
          <p:nvPr/>
        </p:nvSpPr>
        <p:spPr>
          <a:xfrm>
            <a:off x="1251301" y="39463506"/>
            <a:ext cx="12121896" cy="202031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875" b="0">
                <a:solidFill>
                  <a:srgbClr val="FFFFFF"/>
                </a:solidFill>
              </a:defRPr>
            </a:pPr>
            <a:r>
              <a:rPr sz="2651" dirty="0">
                <a:solidFill>
                  <a:srgbClr val="FFFFFF"/>
                </a:solidFill>
              </a:rPr>
              <a:t>[</a:t>
            </a:r>
            <a:r>
              <a:rPr sz="2651" dirty="0" err="1">
                <a:solidFill>
                  <a:srgbClr val="FFFFFF"/>
                </a:solidFill>
              </a:rPr>
              <a:t>prenom.nom@dauphine.psl.eu</a:t>
            </a:r>
            <a:r>
              <a:rPr sz="2651" dirty="0">
                <a:solidFill>
                  <a:srgbClr val="FFFFFF"/>
                </a:solidFill>
              </a:rPr>
              <a:t>]</a:t>
            </a:r>
          </a:p>
          <a:p>
            <a:pPr algn="l">
              <a:defRPr sz="1875" b="0">
                <a:solidFill>
                  <a:srgbClr val="FFFFFF"/>
                </a:solidFill>
              </a:defRPr>
            </a:pPr>
            <a:r>
              <a:rPr sz="2651" dirty="0">
                <a:solidFill>
                  <a:srgbClr val="FFFFFF"/>
                </a:solidFill>
              </a:rPr>
              <a:t>[</a:t>
            </a:r>
            <a:r>
              <a:rPr sz="2651" dirty="0" err="1">
                <a:solidFill>
                  <a:srgbClr val="FFFFFF"/>
                </a:solidFill>
              </a:rPr>
              <a:t>Laboratoire</a:t>
            </a:r>
            <a:r>
              <a:rPr sz="2651" dirty="0">
                <a:solidFill>
                  <a:srgbClr val="FFFFFF"/>
                </a:solidFill>
              </a:rPr>
              <a:t> / équipe de recherche]</a:t>
            </a:r>
          </a:p>
          <a:p>
            <a:pPr algn="l">
              <a:defRPr sz="1875" b="0">
                <a:solidFill>
                  <a:srgbClr val="FFFFFF"/>
                </a:solidFill>
              </a:defRPr>
            </a:pPr>
            <a:r>
              <a:rPr sz="2651" dirty="0">
                <a:solidFill>
                  <a:srgbClr val="FFFFFF"/>
                </a:solidFill>
              </a:rPr>
              <a:t>[</a:t>
            </a:r>
            <a:r>
              <a:rPr sz="2651" dirty="0" err="1">
                <a:solidFill>
                  <a:srgbClr val="FFFFFF"/>
                </a:solidFill>
              </a:rPr>
              <a:t>Profil</a:t>
            </a:r>
            <a:r>
              <a:rPr sz="2651" dirty="0">
                <a:solidFill>
                  <a:srgbClr val="FFFFFF"/>
                </a:solidFill>
              </a:rPr>
              <a:t> </a:t>
            </a:r>
            <a:r>
              <a:rPr sz="2651" dirty="0" err="1">
                <a:solidFill>
                  <a:srgbClr val="FFFFFF"/>
                </a:solidFill>
              </a:rPr>
              <a:t>ou</a:t>
            </a:r>
            <a:r>
              <a:rPr sz="2651" dirty="0">
                <a:solidFill>
                  <a:srgbClr val="FFFFFF"/>
                </a:solidFill>
              </a:rPr>
              <a:t> réseau </a:t>
            </a:r>
            <a:r>
              <a:rPr sz="2651" dirty="0" err="1">
                <a:solidFill>
                  <a:srgbClr val="FFFFFF"/>
                </a:solidFill>
              </a:rPr>
              <a:t>professionnel</a:t>
            </a:r>
            <a:r>
              <a:rPr sz="2651" dirty="0">
                <a:solidFill>
                  <a:srgbClr val="FFFFFF"/>
                </a:solidFill>
              </a:rPr>
              <a:t> — </a:t>
            </a:r>
            <a:r>
              <a:rPr sz="2651" dirty="0" err="1">
                <a:solidFill>
                  <a:srgbClr val="FFFFFF"/>
                </a:solidFill>
              </a:rPr>
              <a:t>facultatif</a:t>
            </a:r>
            <a:r>
              <a:rPr sz="2651" dirty="0">
                <a:solidFill>
                  <a:srgbClr val="FFFFFF"/>
                </a:solidFill>
              </a:rPr>
              <a:t>]</a:t>
            </a:r>
          </a:p>
        </p:txBody>
      </p:sp>
      <p:sp>
        <p:nvSpPr>
          <p:cNvPr id="64" name="more-heading">
            <a:extLst>
              <a:ext uri="{FF2B5EF4-FFF2-40B4-BE49-F238E27FC236}">
                <a16:creationId xmlns:a16="http://schemas.microsoft.com/office/drawing/2014/main" id="{ECC153E9-4691-4648-8C78-0B17F8408D8F}"/>
              </a:ext>
            </a:extLst>
          </p:cNvPr>
          <p:cNvSpPr>
            <a:spLocks noGrp="1"/>
          </p:cNvSpPr>
          <p:nvPr/>
        </p:nvSpPr>
        <p:spPr>
          <a:xfrm>
            <a:off x="15972670" y="38655380"/>
            <a:ext cx="6734387" cy="56568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800" b="1">
                <a:solidFill>
                  <a:srgbClr val="42C7E8"/>
                </a:solidFill>
              </a:defRPr>
            </a:pPr>
            <a:r>
              <a:rPr sz="2545" b="1" dirty="0">
                <a:solidFill>
                  <a:schemeClr val="bg1"/>
                </a:solidFill>
              </a:rPr>
              <a:t>+ D’INFOS</a:t>
            </a:r>
          </a:p>
        </p:txBody>
      </p:sp>
      <p:sp>
        <p:nvSpPr>
          <p:cNvPr id="65" name="more-details">
            <a:extLst>
              <a:ext uri="{FF2B5EF4-FFF2-40B4-BE49-F238E27FC236}">
                <a16:creationId xmlns:a16="http://schemas.microsoft.com/office/drawing/2014/main" id="{8192BE26-CE42-4A4D-871C-DCC8B474BC90}"/>
              </a:ext>
            </a:extLst>
          </p:cNvPr>
          <p:cNvSpPr>
            <a:spLocks noGrp="1"/>
          </p:cNvSpPr>
          <p:nvPr/>
        </p:nvSpPr>
        <p:spPr>
          <a:xfrm>
            <a:off x="15972671" y="39463506"/>
            <a:ext cx="8889391" cy="150850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1800" b="0">
                <a:solidFill>
                  <a:srgbClr val="FFFFFF"/>
                </a:solidFill>
              </a:defRPr>
            </a:pPr>
            <a:r>
              <a:rPr sz="2545">
                <a:solidFill>
                  <a:srgbClr val="FFFFFF"/>
                </a:solidFill>
              </a:rPr>
              <a:t>[Lien vers la fiche scientifique, la publication, la thèse ou les références essentielles]</a:t>
            </a:r>
          </a:p>
        </p:txBody>
      </p:sp>
      <p:sp>
        <p:nvSpPr>
          <p:cNvPr id="66" name="qr-placeholder">
            <a:extLst>
              <a:ext uri="{FF2B5EF4-FFF2-40B4-BE49-F238E27FC236}">
                <a16:creationId xmlns:a16="http://schemas.microsoft.com/office/drawing/2014/main" id="{E50DA8E1-5BD7-4866-88C8-750A29B05282}"/>
              </a:ext>
            </a:extLst>
          </p:cNvPr>
          <p:cNvSpPr>
            <a:spLocks noGrp="1"/>
          </p:cNvSpPr>
          <p:nvPr/>
        </p:nvSpPr>
        <p:spPr>
          <a:xfrm>
            <a:off x="25602843" y="38655380"/>
            <a:ext cx="2666817" cy="2666817"/>
          </a:xfrm>
          <a:prstGeom prst="roundRect">
            <a:avLst>
              <a:gd name="adj" fmla="val 6061"/>
            </a:avLst>
          </a:prstGeom>
          <a:solidFill>
            <a:srgbClr val="FFFFFF"/>
          </a:solidFill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67" name="qr-text">
            <a:extLst>
              <a:ext uri="{FF2B5EF4-FFF2-40B4-BE49-F238E27FC236}">
                <a16:creationId xmlns:a16="http://schemas.microsoft.com/office/drawing/2014/main" id="{069D8135-9661-40DE-8E4E-B9932B0ACD91}"/>
              </a:ext>
            </a:extLst>
          </p:cNvPr>
          <p:cNvSpPr>
            <a:spLocks noGrp="1"/>
          </p:cNvSpPr>
          <p:nvPr/>
        </p:nvSpPr>
        <p:spPr>
          <a:xfrm>
            <a:off x="25602843" y="39234538"/>
            <a:ext cx="2666817" cy="1508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100" b="1">
                <a:solidFill>
                  <a:srgbClr val="071A3D"/>
                </a:solidFill>
              </a:defRPr>
            </a:pPr>
            <a:r>
              <a:rPr sz="2969" b="1" dirty="0">
                <a:solidFill>
                  <a:srgbClr val="071A3D"/>
                </a:solidFill>
              </a:rPr>
              <a:t>QR</a:t>
            </a:r>
          </a:p>
          <a:p>
            <a:pPr algn="ctr">
              <a:defRPr sz="2100" b="1">
                <a:solidFill>
                  <a:srgbClr val="071A3D"/>
                </a:solidFill>
              </a:defRPr>
            </a:pPr>
            <a:r>
              <a:rPr sz="2969" b="1" dirty="0">
                <a:solidFill>
                  <a:srgbClr val="071A3D"/>
                </a:solidFill>
              </a:rPr>
              <a:t>CODE</a:t>
            </a:r>
            <a:r>
              <a:rPr lang="fr-FR" sz="2969" b="1" dirty="0">
                <a:solidFill>
                  <a:srgbClr val="071A3D"/>
                </a:solidFill>
              </a:rPr>
              <a:t> </a:t>
            </a:r>
            <a:br>
              <a:rPr lang="fr-FR" sz="2969" b="1" dirty="0">
                <a:solidFill>
                  <a:srgbClr val="071A3D"/>
                </a:solidFill>
              </a:rPr>
            </a:br>
            <a:r>
              <a:rPr lang="fr-FR" sz="2969" b="1" dirty="0">
                <a:solidFill>
                  <a:srgbClr val="071A3D"/>
                </a:solidFill>
              </a:rPr>
              <a:t>(si besoin)</a:t>
            </a:r>
            <a:endParaRPr sz="2969" b="1" dirty="0">
              <a:solidFill>
                <a:srgbClr val="071A3D"/>
              </a:solidFill>
            </a:endParaRPr>
          </a:p>
        </p:txBody>
      </p:sp>
      <p:sp>
        <p:nvSpPr>
          <p:cNvPr id="68" name="footer-note">
            <a:extLst>
              <a:ext uri="{FF2B5EF4-FFF2-40B4-BE49-F238E27FC236}">
                <a16:creationId xmlns:a16="http://schemas.microsoft.com/office/drawing/2014/main" id="{5A1EEAD8-3BBF-4278-B0F0-B42DB317C6BF}"/>
              </a:ext>
            </a:extLst>
          </p:cNvPr>
          <p:cNvSpPr>
            <a:spLocks noGrp="1"/>
          </p:cNvSpPr>
          <p:nvPr/>
        </p:nvSpPr>
        <p:spPr>
          <a:xfrm>
            <a:off x="15972672" y="41403010"/>
            <a:ext cx="12296990" cy="48487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defRPr sz="1350" b="0">
                <a:solidFill>
                  <a:srgbClr val="BFD0EA"/>
                </a:solidFill>
              </a:defRPr>
            </a:pPr>
            <a:endParaRPr sz="1909" dirty="0">
              <a:solidFill>
                <a:srgbClr val="BFD0EA"/>
              </a:solidFill>
            </a:endParaRPr>
          </a:p>
        </p:txBody>
      </p:sp>
      <p:sp>
        <p:nvSpPr>
          <p:cNvPr id="38" name="rule-126-997">
            <a:extLst>
              <a:ext uri="{FF2B5EF4-FFF2-40B4-BE49-F238E27FC236}">
                <a16:creationId xmlns:a16="http://schemas.microsoft.com/office/drawing/2014/main" id="{33177D81-152C-5608-CEE2-58FF798DEA7A}"/>
              </a:ext>
            </a:extLst>
          </p:cNvPr>
          <p:cNvSpPr>
            <a:spLocks noGrp="1"/>
          </p:cNvSpPr>
          <p:nvPr/>
        </p:nvSpPr>
        <p:spPr>
          <a:xfrm>
            <a:off x="1655365" y="9416347"/>
            <a:ext cx="12552897" cy="26938"/>
          </a:xfrm>
          <a:prstGeom prst="rect">
            <a:avLst/>
          </a:prstGeom>
          <a:solidFill>
            <a:srgbClr val="CFD7E3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39" name="section-bg-3">
            <a:extLst>
              <a:ext uri="{FF2B5EF4-FFF2-40B4-BE49-F238E27FC236}">
                <a16:creationId xmlns:a16="http://schemas.microsoft.com/office/drawing/2014/main" id="{B997267C-5276-811B-ABF3-0CD0CC6D150F}"/>
              </a:ext>
            </a:extLst>
          </p:cNvPr>
          <p:cNvSpPr>
            <a:spLocks noGrp="1"/>
          </p:cNvSpPr>
          <p:nvPr/>
        </p:nvSpPr>
        <p:spPr>
          <a:xfrm>
            <a:off x="1305177" y="25900453"/>
            <a:ext cx="27772610" cy="6963353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 w="19050">
            <a:solidFill>
              <a:srgbClr val="CFD7E3"/>
            </a:solidFill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40" name="section-number-3">
            <a:extLst>
              <a:ext uri="{FF2B5EF4-FFF2-40B4-BE49-F238E27FC236}">
                <a16:creationId xmlns:a16="http://schemas.microsoft.com/office/drawing/2014/main" id="{9BF5B8F9-3303-CB9E-E578-84ACC6D4EAE9}"/>
              </a:ext>
            </a:extLst>
          </p:cNvPr>
          <p:cNvSpPr>
            <a:spLocks noGrp="1"/>
          </p:cNvSpPr>
          <p:nvPr/>
        </p:nvSpPr>
        <p:spPr>
          <a:xfrm>
            <a:off x="1763115" y="26277580"/>
            <a:ext cx="888939" cy="888939"/>
          </a:xfrm>
          <a:prstGeom prst="roundRect">
            <a:avLst>
              <a:gd name="adj" fmla="val 18182"/>
            </a:avLst>
          </a:prstGeom>
          <a:solidFill>
            <a:srgbClr val="2F4486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41" name="section-number-text-3">
            <a:extLst>
              <a:ext uri="{FF2B5EF4-FFF2-40B4-BE49-F238E27FC236}">
                <a16:creationId xmlns:a16="http://schemas.microsoft.com/office/drawing/2014/main" id="{A2FD8441-F3EE-2236-E2B6-3EFE7999D9CB}"/>
              </a:ext>
            </a:extLst>
          </p:cNvPr>
          <p:cNvSpPr>
            <a:spLocks noGrp="1"/>
          </p:cNvSpPr>
          <p:nvPr/>
        </p:nvSpPr>
        <p:spPr>
          <a:xfrm>
            <a:off x="1763115" y="26371860"/>
            <a:ext cx="888939" cy="646501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ctr"/>
          <a:lstStyle/>
          <a:p>
            <a:pPr algn="ctr">
              <a:defRPr sz="2250" b="1">
                <a:solidFill>
                  <a:srgbClr val="FFFFFF"/>
                </a:solidFill>
              </a:defRPr>
            </a:pPr>
            <a:r>
              <a:rPr lang="fr-FR" sz="3182" b="1" dirty="0">
                <a:solidFill>
                  <a:srgbClr val="FFFFFF"/>
                </a:solidFill>
              </a:rPr>
              <a:t>4</a:t>
            </a:r>
            <a:endParaRPr sz="3182" b="1" dirty="0">
              <a:solidFill>
                <a:srgbClr val="FFFFFF"/>
              </a:solidFill>
            </a:endParaRPr>
          </a:p>
        </p:txBody>
      </p:sp>
      <p:sp>
        <p:nvSpPr>
          <p:cNvPr id="42" name="section-title-3">
            <a:extLst>
              <a:ext uri="{FF2B5EF4-FFF2-40B4-BE49-F238E27FC236}">
                <a16:creationId xmlns:a16="http://schemas.microsoft.com/office/drawing/2014/main" id="{61AEE081-EDD0-1F59-95CA-7BA89C0A3CE4}"/>
              </a:ext>
            </a:extLst>
          </p:cNvPr>
          <p:cNvSpPr>
            <a:spLocks noGrp="1"/>
          </p:cNvSpPr>
          <p:nvPr/>
        </p:nvSpPr>
        <p:spPr>
          <a:xfrm>
            <a:off x="2786742" y="26382365"/>
            <a:ext cx="11367645" cy="86200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550" b="1">
                <a:solidFill>
                  <a:srgbClr val="071A3D"/>
                </a:solidFill>
              </a:defRPr>
            </a:pPr>
            <a:r>
              <a:rPr lang="fr-FR" sz="3606" b="1" dirty="0"/>
              <a:t>Méthodologie</a:t>
            </a:r>
            <a:endParaRPr sz="3606" b="1" dirty="0"/>
          </a:p>
        </p:txBody>
      </p:sp>
      <p:sp>
        <p:nvSpPr>
          <p:cNvPr id="71" name="section-prompt-3">
            <a:extLst>
              <a:ext uri="{FF2B5EF4-FFF2-40B4-BE49-F238E27FC236}">
                <a16:creationId xmlns:a16="http://schemas.microsoft.com/office/drawing/2014/main" id="{5B84761B-2B9A-C5E6-1E3D-1A8817CA7429}"/>
              </a:ext>
            </a:extLst>
          </p:cNvPr>
          <p:cNvSpPr>
            <a:spLocks noGrp="1"/>
          </p:cNvSpPr>
          <p:nvPr/>
        </p:nvSpPr>
        <p:spPr>
          <a:xfrm>
            <a:off x="1816990" y="27691800"/>
            <a:ext cx="26802857" cy="2612942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defRPr sz="2025" b="0">
                <a:solidFill>
                  <a:srgbClr val="5F6B7A"/>
                </a:solidFill>
              </a:defRPr>
            </a:pPr>
            <a:r>
              <a:rPr sz="3200" dirty="0">
                <a:solidFill>
                  <a:srgbClr val="5F6B7A"/>
                </a:solidFill>
              </a:rPr>
              <a:t>[</a:t>
            </a:r>
            <a:r>
              <a:rPr sz="3200" dirty="0" err="1">
                <a:solidFill>
                  <a:srgbClr val="5F6B7A"/>
                </a:solidFill>
              </a:rPr>
              <a:t>Décrivez</a:t>
            </a:r>
            <a:r>
              <a:rPr sz="3200" dirty="0">
                <a:solidFill>
                  <a:srgbClr val="5F6B7A"/>
                </a:solidFill>
              </a:rPr>
              <a:t> la démarche </a:t>
            </a:r>
            <a:r>
              <a:rPr sz="3200" dirty="0" err="1">
                <a:solidFill>
                  <a:srgbClr val="5F6B7A"/>
                </a:solidFill>
              </a:rPr>
              <a:t>en</a:t>
            </a:r>
            <a:r>
              <a:rPr sz="3200" dirty="0">
                <a:solidFill>
                  <a:srgbClr val="5F6B7A"/>
                </a:solidFill>
              </a:rPr>
              <a:t> 3 étapes maximum : terrain, corpus, données, </a:t>
            </a:r>
            <a:r>
              <a:rPr sz="3200" dirty="0" err="1">
                <a:solidFill>
                  <a:srgbClr val="5F6B7A"/>
                </a:solidFill>
              </a:rPr>
              <a:t>modèle</a:t>
            </a:r>
            <a:r>
              <a:rPr sz="3200" dirty="0">
                <a:solidFill>
                  <a:srgbClr val="5F6B7A"/>
                </a:solidFill>
              </a:rPr>
              <a:t>, </a:t>
            </a:r>
            <a:r>
              <a:rPr sz="3200" dirty="0" err="1">
                <a:solidFill>
                  <a:srgbClr val="5F6B7A"/>
                </a:solidFill>
              </a:rPr>
              <a:t>expérimentation</a:t>
            </a:r>
            <a:r>
              <a:rPr sz="3200" dirty="0">
                <a:solidFill>
                  <a:srgbClr val="5F6B7A"/>
                </a:solidFill>
              </a:rPr>
              <a:t> </a:t>
            </a:r>
            <a:r>
              <a:rPr sz="3200" dirty="0" err="1">
                <a:solidFill>
                  <a:srgbClr val="5F6B7A"/>
                </a:solidFill>
              </a:rPr>
              <a:t>ou</a:t>
            </a:r>
            <a:r>
              <a:rPr sz="3200" dirty="0">
                <a:solidFill>
                  <a:srgbClr val="5F6B7A"/>
                </a:solidFill>
              </a:rPr>
              <a:t> </a:t>
            </a:r>
            <a:r>
              <a:rPr sz="3200" dirty="0" err="1">
                <a:solidFill>
                  <a:srgbClr val="5F6B7A"/>
                </a:solidFill>
              </a:rPr>
              <a:t>méthode</a:t>
            </a:r>
            <a:r>
              <a:rPr sz="3200" dirty="0">
                <a:solidFill>
                  <a:srgbClr val="5F6B7A"/>
                </a:solidFill>
              </a:rPr>
              <a:t> </a:t>
            </a:r>
            <a:r>
              <a:rPr sz="3200" dirty="0" err="1">
                <a:solidFill>
                  <a:srgbClr val="5F6B7A"/>
                </a:solidFill>
              </a:rPr>
              <a:t>d’analyse</a:t>
            </a:r>
            <a:r>
              <a:rPr sz="3200" dirty="0">
                <a:solidFill>
                  <a:srgbClr val="5F6B7A"/>
                </a:solidFill>
              </a:rPr>
              <a:t>.]</a:t>
            </a:r>
          </a:p>
        </p:txBody>
      </p:sp>
      <p:sp>
        <p:nvSpPr>
          <p:cNvPr id="72" name="rule-126-1942">
            <a:extLst>
              <a:ext uri="{FF2B5EF4-FFF2-40B4-BE49-F238E27FC236}">
                <a16:creationId xmlns:a16="http://schemas.microsoft.com/office/drawing/2014/main" id="{6D7D89CA-01C0-0D6D-3DB5-712BA19E0864}"/>
              </a:ext>
            </a:extLst>
          </p:cNvPr>
          <p:cNvSpPr>
            <a:spLocks noGrp="1"/>
          </p:cNvSpPr>
          <p:nvPr/>
        </p:nvSpPr>
        <p:spPr>
          <a:xfrm>
            <a:off x="1709240" y="27510377"/>
            <a:ext cx="26856735" cy="53875"/>
          </a:xfrm>
          <a:prstGeom prst="rect">
            <a:avLst/>
          </a:prstGeom>
          <a:solidFill>
            <a:schemeClr val="bg2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73" name="rule-126-1942">
            <a:extLst>
              <a:ext uri="{FF2B5EF4-FFF2-40B4-BE49-F238E27FC236}">
                <a16:creationId xmlns:a16="http://schemas.microsoft.com/office/drawing/2014/main" id="{790170B5-7142-9747-9AE6-9E222B05CC46}"/>
              </a:ext>
            </a:extLst>
          </p:cNvPr>
          <p:cNvSpPr>
            <a:spLocks noGrp="1"/>
          </p:cNvSpPr>
          <p:nvPr/>
        </p:nvSpPr>
        <p:spPr>
          <a:xfrm>
            <a:off x="1601490" y="34574339"/>
            <a:ext cx="26856735" cy="53875"/>
          </a:xfrm>
          <a:prstGeom prst="rect">
            <a:avLst/>
          </a:prstGeom>
          <a:solidFill>
            <a:schemeClr val="bg2"/>
          </a:solidFill>
          <a:ln w="0">
            <a:noFill/>
            <a:prstDash val="solid"/>
          </a:ln>
        </p:spPr>
        <p:txBody>
          <a:bodyPr/>
          <a:lstStyle/>
          <a:p>
            <a:endParaRPr lang="fr-FR" sz="3600"/>
          </a:p>
        </p:txBody>
      </p:sp>
      <p:sp>
        <p:nvSpPr>
          <p:cNvPr id="74" name="author-line">
            <a:extLst>
              <a:ext uri="{FF2B5EF4-FFF2-40B4-BE49-F238E27FC236}">
                <a16:creationId xmlns:a16="http://schemas.microsoft.com/office/drawing/2014/main" id="{9B7D9AA5-D10F-BCC0-E2E9-A38D4DDCE266}"/>
              </a:ext>
            </a:extLst>
          </p:cNvPr>
          <p:cNvSpPr>
            <a:spLocks noGrp="1"/>
          </p:cNvSpPr>
          <p:nvPr/>
        </p:nvSpPr>
        <p:spPr>
          <a:xfrm>
            <a:off x="13708366" y="3396660"/>
            <a:ext cx="14911481" cy="2296425"/>
          </a:xfrm>
          <a:prstGeom prst="rect">
            <a:avLst/>
          </a:prstGeom>
          <a:solidFill>
            <a:srgbClr val="FF0000"/>
          </a:solidFill>
          <a:ln w="0">
            <a:solidFill>
              <a:schemeClr val="bg1"/>
            </a:solidFill>
            <a:prstDash val="solid"/>
          </a:ln>
        </p:spPr>
        <p:txBody>
          <a:bodyPr anchor="ctr"/>
          <a:lstStyle/>
          <a:p>
            <a:pPr algn="ctr">
              <a:defRPr sz="2100" b="0">
                <a:solidFill>
                  <a:srgbClr val="5F6B7A"/>
                </a:solidFill>
              </a:defRPr>
            </a:pPr>
            <a:r>
              <a:rPr lang="fr-FR" sz="3600" dirty="0">
                <a:solidFill>
                  <a:schemeClr val="bg1"/>
                </a:solidFill>
              </a:rPr>
              <a:t>Ce modèle est une aide à la conception. Il est librement modifiable (formes, taille des cadres et des textes, présentation générale…). </a:t>
            </a:r>
            <a:endParaRPr sz="3600" dirty="0">
              <a:solidFill>
                <a:schemeClr val="bg1"/>
              </a:solidFill>
            </a:endParaRPr>
          </a:p>
        </p:txBody>
      </p:sp>
      <p:pic>
        <p:nvPicPr>
          <p:cNvPr id="76" name="Image 75">
            <a:extLst>
              <a:ext uri="{FF2B5EF4-FFF2-40B4-BE49-F238E27FC236}">
                <a16:creationId xmlns:a16="http://schemas.microsoft.com/office/drawing/2014/main" id="{5FF23245-F482-5394-AE42-6847C67D0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2782" y="580203"/>
            <a:ext cx="4608477" cy="12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458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336</Words>
  <Application>Microsoft Macintosh PowerPoint</Application>
  <DocSecurity>0</DocSecurity>
  <PresentationFormat>Personnalisé</PresentationFormat>
  <Paragraphs>38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3" baseType="lpstr">
      <vt:lpstr>Calibri</vt:lpstr>
      <vt:lpstr>ChatGPT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BENJAMIN VIGNARD</cp:lastModifiedBy>
  <cp:revision>10</cp:revision>
  <cp:lastPrinted>2026-09-08T13:06:31Z</cp:lastPrinted>
  <dcterms:created xsi:type="dcterms:W3CDTF">2026-09-02T13:16:08Z</dcterms:created>
  <dcterms:modified xsi:type="dcterms:W3CDTF">2026-09-08T13:52:37Z</dcterms:modified>
</cp:coreProperties>
</file>